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Montserrat"/>
      <p:regular r:id="rId41"/>
      <p:bold r:id="rId42"/>
      <p:italic r:id="rId43"/>
      <p:boldItalic r:id="rId44"/>
    </p:embeddedFont>
    <p:embeddedFont>
      <p:font typeface="Montserrat Medium"/>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9" roundtripDataSignature="AMtx7mj7yLdsBUW8lGsH3oQ5zuMS+oeG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0D0CA8-F0BA-419D-A0F4-2E103B85D21D}">
  <a:tblStyle styleId="{690D0CA8-F0BA-419D-A0F4-2E103B85D21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MontserratMedium-bold.fntdata"/><Relationship Id="rId45" Type="http://schemas.openxmlformats.org/officeDocument/2006/relationships/font" Target="fonts/Montserrat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Medium-boldItalic.fntdata"/><Relationship Id="rId47" Type="http://schemas.openxmlformats.org/officeDocument/2006/relationships/font" Target="fonts/MontserratMedium-italic.fntdata"/><Relationship Id="rId49"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g24ec2d16ee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 name="Google Shape;45;g24ec2d16ee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4bd6a9e84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24bd6a9e84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Talking points: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Will see how a transformer handles tasks like translation</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Input: Sentence in one language (chunk of tokens)</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Sentence divided into different words (tokens)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Output: Sentence in another specified language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Starting off input words are passed into embeddings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4b510121b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4b510121b4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Talk about why we convert words to embeddings (models don’t understand characters and better understand vectors).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Talk about what the embeddings space looks like: multi dimensional world where each word is a coordinate and words that have related meanings are closer together.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Can pass all words in the sentence in here at once (fully parallel)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Mention that embeddings are frozen and found on the internet</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SzPts val="1100"/>
              <a:buNone/>
            </a:pPr>
            <a:r>
              <a:rPr lang="en">
                <a:solidFill>
                  <a:schemeClr val="dk1"/>
                </a:solidFill>
              </a:rPr>
              <a:t>Talking points: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ML models can’t understand what a word or characters are</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Prefer inputs as numbers (vectors)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Converts each word to a vector/set of numbers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This vector houses some meaning behind the word</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Coordinates in a space</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Words that correspond to vectors with similar coords, house similar meanings</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Refer to visual for an example</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Bathroom and toilet</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bd6a9e84d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4bd6a9e84d_2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Talk about the importance of positional encoding: the meaning of a word changes depending on where it lies in the sentence. (Example: the word “dear” in “dear john,” vs “I saw my dear friend john”)</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ESTABLISH SEQUENCE:</a:t>
            </a:r>
            <a:endParaRPr>
              <a:solidFill>
                <a:schemeClr val="dk1"/>
              </a:solidFill>
            </a:endParaRPr>
          </a:p>
          <a:p>
            <a:pPr indent="0" lvl="0" marL="0" rtl="0" algn="l">
              <a:spcBef>
                <a:spcPts val="0"/>
              </a:spcBef>
              <a:spcAft>
                <a:spcPts val="0"/>
              </a:spcAft>
              <a:buSzPts val="1100"/>
              <a:buNone/>
            </a:pPr>
            <a:r>
              <a:rPr lang="en">
                <a:solidFill>
                  <a:schemeClr val="dk1"/>
                </a:solidFill>
              </a:rPr>
              <a:t>Since we pass all the words in a sentence in parallel, we need to also include information about its position in the sentence (to know what words come before and after others).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In the example, you see that we number each of the words in this input sentence. The numbers help us associate each adjective with the pet (since white comes right before dog, and black comes right before cat, we know that the dog is white and the cat is black and not the other way around).</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Positional encoding isn’t as simple as adding a number to indicate its position.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MEANING:</a:t>
            </a:r>
            <a:endParaRPr>
              <a:solidFill>
                <a:schemeClr val="dk1"/>
              </a:solidFill>
            </a:endParaRPr>
          </a:p>
          <a:p>
            <a:pPr indent="0" lvl="0" marL="0" rtl="0" algn="l">
              <a:spcBef>
                <a:spcPts val="0"/>
              </a:spcBef>
              <a:spcAft>
                <a:spcPts val="0"/>
              </a:spcAft>
              <a:buSzPts val="1100"/>
              <a:buNone/>
            </a:pPr>
            <a:r>
              <a:rPr lang="en">
                <a:solidFill>
                  <a:schemeClr val="dk1"/>
                </a:solidFill>
              </a:rPr>
              <a:t>Also, words can have different meanings depending on the position. This is captured by the positional encoding which differentiates the word’s meaning according to its position in the sentence.</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examples: The word “dear” when appearing the beginning of the sentence (such as “Dear John”) is used to address someone, but when used later in the sentence (such as “my dear friend John”), is used as an adjective to describe someone close.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Talking points: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The vectors previously generated hold info about the meaning of each word individually</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Positional encoders take input vectors and determines position in sentence and adds to the vector info about word position</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Words have different meanings at different parts of the sentence</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Dear at the beginning of a sentence vs in the middle of a sentence</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Introduced for transformers</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In RNNs you don’t need to know the order of the input because that’s inherit to how RNNs work, every step relies on every previous step</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In transformers, data is handled in a parallel manner, each word is handled separately, order needs to be tracked</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PEs apply a function to each token vector that transforms the vector so that it also now stores positional information about the token (first, third, 16th, etc.)</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Reference example</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4bd6a9e84d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24bd6a9e84d_2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Talking points: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Recap</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Taken input sentence</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Split sentence into individual words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Using embeddings, we define what each word means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Using PE, we stamp each word with its position in the sentence</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4b510121b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24b510121b4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Encoder block now needs to add information about how each word relates to the other words in the sentence.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Using this technique introduced in the Attention is All You Need Paper (it existed, they slightly modified it by adding scaling) called Scaled Dot-Product Attention, we can calculate attention scores.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For each word in the sentence you have an attention score corresponding to each other word in the </a:t>
            </a:r>
            <a:r>
              <a:rPr lang="en"/>
              <a:t>sentence. The higher this score is, the stronger the relationship is.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In the example on the right, we see adjectives give their associated nouns high attention scores and the rest low attention scores.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These scores get embedded into the input vectors, and what gets outputted from the encoder block is now a vector for each word with information on both its meaning and how it fits in the context of the sentence.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For those interested, more mathematical descriptions of the Multi-headed attention block are included in the bonus slides at the end of the presentation.</a:t>
            </a:r>
            <a:endParaRPr/>
          </a:p>
          <a:p>
            <a:pPr indent="0" lvl="0" marL="0" rtl="0" algn="l">
              <a:lnSpc>
                <a:spcPct val="100000"/>
              </a:lnSpc>
              <a:spcBef>
                <a:spcPts val="0"/>
              </a:spcBef>
              <a:spcAft>
                <a:spcPts val="0"/>
              </a:spcAft>
              <a:buNone/>
            </a:pPr>
            <a:r>
              <a:t/>
            </a:r>
            <a:endParaRPr/>
          </a:p>
          <a:p>
            <a:pPr indent="-298450" lvl="0" marL="457200" rtl="0" algn="l">
              <a:lnSpc>
                <a:spcPct val="100000"/>
              </a:lnSpc>
              <a:spcBef>
                <a:spcPts val="0"/>
              </a:spcBef>
              <a:spcAft>
                <a:spcPts val="0"/>
              </a:spcAft>
              <a:buSzPts val="1100"/>
              <a:buChar char="-"/>
            </a:pPr>
            <a:r>
              <a:rPr lang="en"/>
              <a:t>Once again, fully parallelized and makes it more efficient t</a:t>
            </a:r>
            <a:r>
              <a:rPr lang="en"/>
              <a:t>o extract information than RNNs</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None/>
            </a:pPr>
            <a:r>
              <a:rPr lang="en">
                <a:solidFill>
                  <a:schemeClr val="dk1"/>
                </a:solidFill>
              </a:rPr>
              <a:t>Talking points: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We now want to understand how each word relates to each other</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Encoder block does that using attention</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For every word in the sentence encoder assigns attention score to every other, relating the two words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Refer to example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bd6a9e84d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24bd6a9e84d_2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At this point (after we’re done with the encoder), we’ve created a vector for each word in the sentence that contains information about the meaning of the word itself and with respect to the words around it.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Next comes the decoder block which uses this information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b510121b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24b510121b4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Is it parallel?</a:t>
            </a:r>
            <a:endParaRPr/>
          </a:p>
          <a:p>
            <a:pPr indent="0" lvl="0" marL="0" rtl="0" algn="l">
              <a:lnSpc>
                <a:spcPct val="100000"/>
              </a:lnSpc>
              <a:spcBef>
                <a:spcPts val="0"/>
              </a:spcBef>
              <a:spcAft>
                <a:spcPts val="0"/>
              </a:spcAft>
              <a:buSzPts val="1100"/>
              <a:buNone/>
            </a:pPr>
            <a:r>
              <a:rPr lang="en"/>
              <a:t>During training, you can opt to have it parallel or not.</a:t>
            </a:r>
            <a:endParaRPr/>
          </a:p>
          <a:p>
            <a:pPr indent="-298450" lvl="0" marL="457200" rtl="0" algn="l">
              <a:lnSpc>
                <a:spcPct val="100000"/>
              </a:lnSpc>
              <a:spcBef>
                <a:spcPts val="0"/>
              </a:spcBef>
              <a:spcAft>
                <a:spcPts val="0"/>
              </a:spcAft>
              <a:buSzPts val="1100"/>
              <a:buChar char="-"/>
            </a:pPr>
            <a:r>
              <a:rPr lang="en"/>
              <a:t>Sequential would involve passing the output back as input</a:t>
            </a:r>
            <a:endParaRPr/>
          </a:p>
          <a:p>
            <a:pPr indent="-298450" lvl="0" marL="457200" rtl="0" algn="l">
              <a:lnSpc>
                <a:spcPct val="100000"/>
              </a:lnSpc>
              <a:spcBef>
                <a:spcPts val="0"/>
              </a:spcBef>
              <a:spcAft>
                <a:spcPts val="0"/>
              </a:spcAft>
              <a:buSzPts val="1100"/>
              <a:buChar char="-"/>
            </a:pPr>
            <a:r>
              <a:rPr lang="en"/>
              <a:t>Parallel involves “Teacher Forcing” (method using in training most LLMs), where the true value of the output is passed in as input to the decoder block.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During inference, definitely not parallel.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4e78c0de3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24e78c0de34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final section of the decoder block is the classifier. </a:t>
            </a:r>
            <a:endParaRPr/>
          </a:p>
          <a:p>
            <a:pPr indent="-298450" lvl="0" marL="457200" rtl="0" algn="l">
              <a:lnSpc>
                <a:spcPct val="100000"/>
              </a:lnSpc>
              <a:spcBef>
                <a:spcPts val="0"/>
              </a:spcBef>
              <a:spcAft>
                <a:spcPts val="0"/>
              </a:spcAft>
              <a:buSzPts val="1100"/>
              <a:buChar char="-"/>
            </a:pPr>
            <a:r>
              <a:rPr lang="en"/>
              <a:t>Information previously calculated determines what next word is</a:t>
            </a:r>
            <a:endParaRPr/>
          </a:p>
          <a:p>
            <a:pPr indent="-298450" lvl="0" marL="457200" rtl="0" algn="l">
              <a:lnSpc>
                <a:spcPct val="100000"/>
              </a:lnSpc>
              <a:spcBef>
                <a:spcPts val="0"/>
              </a:spcBef>
              <a:spcAft>
                <a:spcPts val="0"/>
              </a:spcAft>
              <a:buSzPts val="1100"/>
              <a:buChar char="-"/>
            </a:pPr>
            <a:r>
              <a:rPr lang="en"/>
              <a:t>Calculate a probability for each next word</a:t>
            </a:r>
            <a:endParaRPr/>
          </a:p>
          <a:p>
            <a:pPr indent="-298450" lvl="0" marL="457200" rtl="0" algn="l">
              <a:lnSpc>
                <a:spcPct val="100000"/>
              </a:lnSpc>
              <a:spcBef>
                <a:spcPts val="0"/>
              </a:spcBef>
              <a:spcAft>
                <a:spcPts val="0"/>
              </a:spcAft>
              <a:buSzPts val="1100"/>
              <a:buChar char="-"/>
            </a:pPr>
            <a:r>
              <a:rPr lang="en"/>
              <a:t>For example:</a:t>
            </a:r>
            <a:endParaRPr/>
          </a:p>
          <a:p>
            <a:pPr indent="-298450" lvl="1" marL="914400" rtl="0" algn="l">
              <a:lnSpc>
                <a:spcPct val="100000"/>
              </a:lnSpc>
              <a:spcBef>
                <a:spcPts val="0"/>
              </a:spcBef>
              <a:spcAft>
                <a:spcPts val="0"/>
              </a:spcAft>
              <a:buSzPts val="1100"/>
              <a:buChar char="-"/>
            </a:pPr>
            <a:r>
              <a:rPr lang="en"/>
              <a:t>Say we’re translating the sentence: “My name is Jack”, and we’ve previously outputted “Je …”, the output of the classifier ideally would be</a:t>
            </a:r>
            <a:endParaRPr/>
          </a:p>
          <a:p>
            <a:pPr indent="-298450" lvl="2" marL="1371600" rtl="0" algn="l">
              <a:lnSpc>
                <a:spcPct val="100000"/>
              </a:lnSpc>
              <a:spcBef>
                <a:spcPts val="0"/>
              </a:spcBef>
              <a:spcAft>
                <a:spcPts val="0"/>
              </a:spcAft>
              <a:buSzPts val="1100"/>
              <a:buChar char="-"/>
            </a:pPr>
            <a:r>
              <a:rPr lang="en"/>
              <a:t>90% “m’appelle”</a:t>
            </a:r>
            <a:endParaRPr/>
          </a:p>
          <a:p>
            <a:pPr indent="-298450" lvl="2" marL="1371600" rtl="0" algn="l">
              <a:lnSpc>
                <a:spcPct val="100000"/>
              </a:lnSpc>
              <a:spcBef>
                <a:spcPts val="0"/>
              </a:spcBef>
              <a:spcAft>
                <a:spcPts val="0"/>
              </a:spcAft>
              <a:buSzPts val="1100"/>
              <a:buChar char="-"/>
            </a:pPr>
            <a:r>
              <a:rPr lang="en"/>
              <a:t>8% “nom”</a:t>
            </a:r>
            <a:endParaRPr/>
          </a:p>
          <a:p>
            <a:pPr indent="-298450" lvl="2" marL="1371600" rtl="0" algn="l">
              <a:lnSpc>
                <a:spcPct val="100000"/>
              </a:lnSpc>
              <a:spcBef>
                <a:spcPts val="0"/>
              </a:spcBef>
              <a:spcAft>
                <a:spcPts val="0"/>
              </a:spcAft>
              <a:buSzPts val="1100"/>
              <a:buChar char="-"/>
            </a:pPr>
            <a:r>
              <a:rPr lang="en"/>
              <a:t>2 % “prenom”</a:t>
            </a:r>
            <a:endParaRPr/>
          </a:p>
          <a:p>
            <a:pPr indent="-298450" lvl="2" marL="1371600" rtl="0" algn="l">
              <a:lnSpc>
                <a:spcPct val="100000"/>
              </a:lnSpc>
              <a:spcBef>
                <a:spcPts val="0"/>
              </a:spcBef>
              <a:spcAft>
                <a:spcPts val="0"/>
              </a:spcAft>
              <a:buSzPts val="1100"/>
              <a:buChar char="-"/>
            </a:pPr>
            <a:r>
              <a:rPr lang="en"/>
              <a:t>The rest are zeros</a:t>
            </a:r>
            <a:endParaRPr/>
          </a:p>
          <a:p>
            <a:pPr indent="0" lvl="0" marL="0" rtl="0" algn="l">
              <a:lnSpc>
                <a:spcPct val="100000"/>
              </a:lnSpc>
              <a:spcBef>
                <a:spcPts val="0"/>
              </a:spcBef>
              <a:spcAft>
                <a:spcPts val="0"/>
              </a:spcAft>
              <a:buNone/>
            </a:pPr>
            <a:r>
              <a:t/>
            </a:r>
            <a:endParaRPr/>
          </a:p>
          <a:p>
            <a:pPr indent="-298450" lvl="0" marL="457200" rtl="0" algn="l">
              <a:lnSpc>
                <a:spcPct val="100000"/>
              </a:lnSpc>
              <a:spcBef>
                <a:spcPts val="0"/>
              </a:spcBef>
              <a:spcAft>
                <a:spcPts val="0"/>
              </a:spcAft>
              <a:buSzPts val="1100"/>
              <a:buChar char="-"/>
            </a:pPr>
            <a:r>
              <a:rPr lang="en"/>
              <a:t>To make outputs less predictable, we don’t always take the word with the highest probability, but instead sample from this distribution</a:t>
            </a:r>
            <a:endParaRPr/>
          </a:p>
          <a:p>
            <a:pPr indent="-298450" lvl="0" marL="457200" rtl="0" algn="l">
              <a:lnSpc>
                <a:spcPct val="100000"/>
              </a:lnSpc>
              <a:spcBef>
                <a:spcPts val="0"/>
              </a:spcBef>
              <a:spcAft>
                <a:spcPts val="0"/>
              </a:spcAft>
              <a:buSzPts val="1100"/>
              <a:buChar char="-"/>
            </a:pPr>
            <a:r>
              <a:rPr lang="en"/>
              <a:t>Temperature controls the probability of picking a word from the distribution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Is it parallel?</a:t>
            </a:r>
            <a:endParaRPr/>
          </a:p>
          <a:p>
            <a:pPr indent="0" lvl="0" marL="0" rtl="0" algn="l">
              <a:lnSpc>
                <a:spcPct val="100000"/>
              </a:lnSpc>
              <a:spcBef>
                <a:spcPts val="0"/>
              </a:spcBef>
              <a:spcAft>
                <a:spcPts val="0"/>
              </a:spcAft>
              <a:buSzPts val="1100"/>
              <a:buNone/>
            </a:pPr>
            <a:r>
              <a:rPr lang="en"/>
              <a:t>During training, you can opt to have it parallel or not.</a:t>
            </a:r>
            <a:endParaRPr/>
          </a:p>
          <a:p>
            <a:pPr indent="-298450" lvl="0" marL="457200" rtl="0" algn="l">
              <a:lnSpc>
                <a:spcPct val="100000"/>
              </a:lnSpc>
              <a:spcBef>
                <a:spcPts val="0"/>
              </a:spcBef>
              <a:spcAft>
                <a:spcPts val="0"/>
              </a:spcAft>
              <a:buSzPts val="1100"/>
              <a:buChar char="-"/>
            </a:pPr>
            <a:r>
              <a:rPr lang="en"/>
              <a:t>Sequential would involve passing the output back as input</a:t>
            </a:r>
            <a:endParaRPr/>
          </a:p>
          <a:p>
            <a:pPr indent="-298450" lvl="0" marL="457200" rtl="0" algn="l">
              <a:lnSpc>
                <a:spcPct val="100000"/>
              </a:lnSpc>
              <a:spcBef>
                <a:spcPts val="0"/>
              </a:spcBef>
              <a:spcAft>
                <a:spcPts val="0"/>
              </a:spcAft>
              <a:buSzPts val="1100"/>
              <a:buChar char="-"/>
            </a:pPr>
            <a:r>
              <a:rPr lang="en"/>
              <a:t>Parallel involves “Teacher Forcing” (method using in training most LLMs), where the true value of the output is passed in as input to the decoder block.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During inference, definitely not parallel.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4f21f0c754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24f21f0c754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final section of the decoder block is the classifier. </a:t>
            </a:r>
            <a:endParaRPr/>
          </a:p>
          <a:p>
            <a:pPr indent="-298450" lvl="0" marL="457200" rtl="0" algn="l">
              <a:lnSpc>
                <a:spcPct val="100000"/>
              </a:lnSpc>
              <a:spcBef>
                <a:spcPts val="0"/>
              </a:spcBef>
              <a:spcAft>
                <a:spcPts val="0"/>
              </a:spcAft>
              <a:buSzPts val="1100"/>
              <a:buChar char="-"/>
            </a:pPr>
            <a:r>
              <a:rPr lang="en"/>
              <a:t>Information previously calculated determines what next word is</a:t>
            </a:r>
            <a:endParaRPr/>
          </a:p>
          <a:p>
            <a:pPr indent="-298450" lvl="0" marL="457200" rtl="0" algn="l">
              <a:lnSpc>
                <a:spcPct val="100000"/>
              </a:lnSpc>
              <a:spcBef>
                <a:spcPts val="0"/>
              </a:spcBef>
              <a:spcAft>
                <a:spcPts val="0"/>
              </a:spcAft>
              <a:buSzPts val="1100"/>
              <a:buChar char="-"/>
            </a:pPr>
            <a:r>
              <a:rPr lang="en"/>
              <a:t>Calculate a probability for each next word</a:t>
            </a:r>
            <a:endParaRPr/>
          </a:p>
          <a:p>
            <a:pPr indent="-298450" lvl="0" marL="457200" rtl="0" algn="l">
              <a:lnSpc>
                <a:spcPct val="100000"/>
              </a:lnSpc>
              <a:spcBef>
                <a:spcPts val="0"/>
              </a:spcBef>
              <a:spcAft>
                <a:spcPts val="0"/>
              </a:spcAft>
              <a:buSzPts val="1100"/>
              <a:buChar char="-"/>
            </a:pPr>
            <a:r>
              <a:rPr lang="en"/>
              <a:t>For example:</a:t>
            </a:r>
            <a:endParaRPr/>
          </a:p>
          <a:p>
            <a:pPr indent="-298450" lvl="1" marL="914400" rtl="0" algn="l">
              <a:lnSpc>
                <a:spcPct val="100000"/>
              </a:lnSpc>
              <a:spcBef>
                <a:spcPts val="0"/>
              </a:spcBef>
              <a:spcAft>
                <a:spcPts val="0"/>
              </a:spcAft>
              <a:buSzPts val="1100"/>
              <a:buChar char="-"/>
            </a:pPr>
            <a:r>
              <a:rPr lang="en"/>
              <a:t>Say we’re translating the sentence: “My name is Jack”, and we’ve previously outputted “Je …”, the output of the classifier ideally would be</a:t>
            </a:r>
            <a:endParaRPr/>
          </a:p>
          <a:p>
            <a:pPr indent="-298450" lvl="2" marL="1371600" rtl="0" algn="l">
              <a:lnSpc>
                <a:spcPct val="100000"/>
              </a:lnSpc>
              <a:spcBef>
                <a:spcPts val="0"/>
              </a:spcBef>
              <a:spcAft>
                <a:spcPts val="0"/>
              </a:spcAft>
              <a:buSzPts val="1100"/>
              <a:buChar char="-"/>
            </a:pPr>
            <a:r>
              <a:rPr lang="en"/>
              <a:t>90% “m’appelle”</a:t>
            </a:r>
            <a:endParaRPr/>
          </a:p>
          <a:p>
            <a:pPr indent="-298450" lvl="2" marL="1371600" rtl="0" algn="l">
              <a:lnSpc>
                <a:spcPct val="100000"/>
              </a:lnSpc>
              <a:spcBef>
                <a:spcPts val="0"/>
              </a:spcBef>
              <a:spcAft>
                <a:spcPts val="0"/>
              </a:spcAft>
              <a:buSzPts val="1100"/>
              <a:buChar char="-"/>
            </a:pPr>
            <a:r>
              <a:rPr lang="en"/>
              <a:t>8% “nom”</a:t>
            </a:r>
            <a:endParaRPr/>
          </a:p>
          <a:p>
            <a:pPr indent="-298450" lvl="2" marL="1371600" rtl="0" algn="l">
              <a:lnSpc>
                <a:spcPct val="100000"/>
              </a:lnSpc>
              <a:spcBef>
                <a:spcPts val="0"/>
              </a:spcBef>
              <a:spcAft>
                <a:spcPts val="0"/>
              </a:spcAft>
              <a:buSzPts val="1100"/>
              <a:buChar char="-"/>
            </a:pPr>
            <a:r>
              <a:rPr lang="en"/>
              <a:t>2 % “prenom”</a:t>
            </a:r>
            <a:endParaRPr/>
          </a:p>
          <a:p>
            <a:pPr indent="-298450" lvl="2" marL="1371600" rtl="0" algn="l">
              <a:lnSpc>
                <a:spcPct val="100000"/>
              </a:lnSpc>
              <a:spcBef>
                <a:spcPts val="0"/>
              </a:spcBef>
              <a:spcAft>
                <a:spcPts val="0"/>
              </a:spcAft>
              <a:buSzPts val="1100"/>
              <a:buChar char="-"/>
            </a:pPr>
            <a:r>
              <a:rPr lang="en"/>
              <a:t>The rest are zeros</a:t>
            </a:r>
            <a:endParaRPr/>
          </a:p>
          <a:p>
            <a:pPr indent="0" lvl="0" marL="0" rtl="0" algn="l">
              <a:lnSpc>
                <a:spcPct val="100000"/>
              </a:lnSpc>
              <a:spcBef>
                <a:spcPts val="0"/>
              </a:spcBef>
              <a:spcAft>
                <a:spcPts val="0"/>
              </a:spcAft>
              <a:buNone/>
            </a:pPr>
            <a:r>
              <a:t/>
            </a:r>
            <a:endParaRPr/>
          </a:p>
          <a:p>
            <a:pPr indent="-298450" lvl="0" marL="457200" rtl="0" algn="l">
              <a:lnSpc>
                <a:spcPct val="100000"/>
              </a:lnSpc>
              <a:spcBef>
                <a:spcPts val="0"/>
              </a:spcBef>
              <a:spcAft>
                <a:spcPts val="0"/>
              </a:spcAft>
              <a:buSzPts val="1100"/>
              <a:buChar char="-"/>
            </a:pPr>
            <a:r>
              <a:rPr lang="en"/>
              <a:t>To make outputs less predictable, we don’t always take the word with the highest probability, but instead sample from this distribution</a:t>
            </a:r>
            <a:endParaRPr/>
          </a:p>
          <a:p>
            <a:pPr indent="-298450" lvl="0" marL="457200" rtl="0" algn="l">
              <a:lnSpc>
                <a:spcPct val="100000"/>
              </a:lnSpc>
              <a:spcBef>
                <a:spcPts val="0"/>
              </a:spcBef>
              <a:spcAft>
                <a:spcPts val="0"/>
              </a:spcAft>
              <a:buSzPts val="1100"/>
              <a:buChar char="-"/>
            </a:pPr>
            <a:r>
              <a:rPr lang="en"/>
              <a:t>Temperature controls the probability of picking a word from the distribution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Is it parallel?</a:t>
            </a:r>
            <a:endParaRPr/>
          </a:p>
          <a:p>
            <a:pPr indent="0" lvl="0" marL="0" rtl="0" algn="l">
              <a:lnSpc>
                <a:spcPct val="100000"/>
              </a:lnSpc>
              <a:spcBef>
                <a:spcPts val="0"/>
              </a:spcBef>
              <a:spcAft>
                <a:spcPts val="0"/>
              </a:spcAft>
              <a:buSzPts val="1100"/>
              <a:buNone/>
            </a:pPr>
            <a:r>
              <a:rPr lang="en"/>
              <a:t>During training, you can opt to have it parallel or not.</a:t>
            </a:r>
            <a:endParaRPr/>
          </a:p>
          <a:p>
            <a:pPr indent="-298450" lvl="0" marL="457200" rtl="0" algn="l">
              <a:lnSpc>
                <a:spcPct val="100000"/>
              </a:lnSpc>
              <a:spcBef>
                <a:spcPts val="0"/>
              </a:spcBef>
              <a:spcAft>
                <a:spcPts val="0"/>
              </a:spcAft>
              <a:buSzPts val="1100"/>
              <a:buChar char="-"/>
            </a:pPr>
            <a:r>
              <a:rPr lang="en"/>
              <a:t>Sequential would involve passing the output back as input</a:t>
            </a:r>
            <a:endParaRPr/>
          </a:p>
          <a:p>
            <a:pPr indent="-298450" lvl="0" marL="457200" rtl="0" algn="l">
              <a:lnSpc>
                <a:spcPct val="100000"/>
              </a:lnSpc>
              <a:spcBef>
                <a:spcPts val="0"/>
              </a:spcBef>
              <a:spcAft>
                <a:spcPts val="0"/>
              </a:spcAft>
              <a:buSzPts val="1100"/>
              <a:buChar char="-"/>
            </a:pPr>
            <a:r>
              <a:rPr lang="en"/>
              <a:t>Parallel involves “Teacher Forcing” (method using in training most LLMs), where the true value of the output is passed in as input to the decoder block.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During inference, definitely not parallel.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4f21f0c75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24f21f0c754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Mention that we’ll be going over the original architecture of Transformers that was introduced in AIAYN, and how it has largely remained unchanged since.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We’re gonna be looking at the architecture from the perspective of a Translation task.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Transformer can be split into 3 main components: the Embeddings, the Encoder and the Decoder.</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SzPts val="1100"/>
              <a:buNone/>
            </a:pPr>
            <a:r>
              <a:rPr lang="en">
                <a:solidFill>
                  <a:schemeClr val="dk1"/>
                </a:solidFill>
              </a:rPr>
              <a:t>Talking points: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We will be going over original transformer architecture introduced in original “AIAYN.” paper</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Architecture has remained largely unchanged</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Architecture can be split into 3 main components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[have animations for each part come up when referencing]</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Embeddings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Encoder</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Decoder</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Will look at how a transformer can be used for translation</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How a sentence in english is processed and translated into french</a:t>
            </a:r>
            <a:endParaRPr>
              <a:solidFill>
                <a:schemeClr val="dk1"/>
              </a:solidFill>
            </a:endParaRPr>
          </a:p>
          <a:p>
            <a:pPr indent="-298450" lvl="0" marL="457200" rtl="0" algn="l">
              <a:spcBef>
                <a:spcPts val="0"/>
              </a:spcBef>
              <a:spcAft>
                <a:spcPts val="0"/>
              </a:spcAft>
              <a:buClr>
                <a:schemeClr val="dk1"/>
              </a:buClr>
              <a:buSzPts val="1100"/>
              <a:buAutoNum type="arabicPeriod"/>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24e78c0de34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 name="Google Shape;50;g24e78c0de34_7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4f21f0c75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4f21f0c75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f21f0c75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4f21f0c754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Is it parallel?</a:t>
            </a:r>
            <a:endParaRPr/>
          </a:p>
          <a:p>
            <a:pPr indent="0" lvl="0" marL="0" rtl="0" algn="l">
              <a:lnSpc>
                <a:spcPct val="100000"/>
              </a:lnSpc>
              <a:spcBef>
                <a:spcPts val="0"/>
              </a:spcBef>
              <a:spcAft>
                <a:spcPts val="0"/>
              </a:spcAft>
              <a:buSzPts val="1100"/>
              <a:buNone/>
            </a:pPr>
            <a:r>
              <a:rPr lang="en"/>
              <a:t>During training, you can opt to have it parallel or not.</a:t>
            </a:r>
            <a:endParaRPr/>
          </a:p>
          <a:p>
            <a:pPr indent="-298450" lvl="0" marL="457200" rtl="0" algn="l">
              <a:lnSpc>
                <a:spcPct val="100000"/>
              </a:lnSpc>
              <a:spcBef>
                <a:spcPts val="0"/>
              </a:spcBef>
              <a:spcAft>
                <a:spcPts val="0"/>
              </a:spcAft>
              <a:buSzPts val="1100"/>
              <a:buChar char="-"/>
            </a:pPr>
            <a:r>
              <a:rPr lang="en"/>
              <a:t>Sequential would involve passing the output back as input</a:t>
            </a:r>
            <a:endParaRPr/>
          </a:p>
          <a:p>
            <a:pPr indent="-298450" lvl="0" marL="457200" rtl="0" algn="l">
              <a:lnSpc>
                <a:spcPct val="100000"/>
              </a:lnSpc>
              <a:spcBef>
                <a:spcPts val="0"/>
              </a:spcBef>
              <a:spcAft>
                <a:spcPts val="0"/>
              </a:spcAft>
              <a:buSzPts val="1100"/>
              <a:buChar char="-"/>
            </a:pPr>
            <a:r>
              <a:rPr lang="en"/>
              <a:t>Parallel involves “Teacher Forcing” (method using in training most LLMs), where the true value of the output is passed in as input to the decoder block.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During inference, definitely not parallel.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4f21f0c75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24f21f0c754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4f21f0c75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4f21f0c754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Is it parallel?</a:t>
            </a:r>
            <a:endParaRPr/>
          </a:p>
          <a:p>
            <a:pPr indent="0" lvl="0" marL="0" rtl="0" algn="l">
              <a:lnSpc>
                <a:spcPct val="100000"/>
              </a:lnSpc>
              <a:spcBef>
                <a:spcPts val="0"/>
              </a:spcBef>
              <a:spcAft>
                <a:spcPts val="0"/>
              </a:spcAft>
              <a:buSzPts val="1100"/>
              <a:buNone/>
            </a:pPr>
            <a:r>
              <a:rPr lang="en"/>
              <a:t>During training, you can opt to have it parallel or not.</a:t>
            </a:r>
            <a:endParaRPr/>
          </a:p>
          <a:p>
            <a:pPr indent="-298450" lvl="0" marL="457200" rtl="0" algn="l">
              <a:lnSpc>
                <a:spcPct val="100000"/>
              </a:lnSpc>
              <a:spcBef>
                <a:spcPts val="0"/>
              </a:spcBef>
              <a:spcAft>
                <a:spcPts val="0"/>
              </a:spcAft>
              <a:buSzPts val="1100"/>
              <a:buChar char="-"/>
            </a:pPr>
            <a:r>
              <a:rPr lang="en"/>
              <a:t>Sequential would involve passing the output back as input</a:t>
            </a:r>
            <a:endParaRPr/>
          </a:p>
          <a:p>
            <a:pPr indent="-298450" lvl="0" marL="457200" rtl="0" algn="l">
              <a:lnSpc>
                <a:spcPct val="100000"/>
              </a:lnSpc>
              <a:spcBef>
                <a:spcPts val="0"/>
              </a:spcBef>
              <a:spcAft>
                <a:spcPts val="0"/>
              </a:spcAft>
              <a:buSzPts val="1100"/>
              <a:buChar char="-"/>
            </a:pPr>
            <a:r>
              <a:rPr lang="en"/>
              <a:t>Parallel involves “Teacher Forcing” (method using in training most LLMs), where the true value of the output is passed in as input to the decoder block.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During inference, definitely not parallel.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4f21f0c754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24f21f0c754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Is it parallel?</a:t>
            </a:r>
            <a:endParaRPr/>
          </a:p>
          <a:p>
            <a:pPr indent="0" lvl="0" marL="0" rtl="0" algn="l">
              <a:lnSpc>
                <a:spcPct val="100000"/>
              </a:lnSpc>
              <a:spcBef>
                <a:spcPts val="0"/>
              </a:spcBef>
              <a:spcAft>
                <a:spcPts val="0"/>
              </a:spcAft>
              <a:buSzPts val="1100"/>
              <a:buNone/>
            </a:pPr>
            <a:r>
              <a:rPr lang="en"/>
              <a:t>During training, you can opt to have it parallel or not.</a:t>
            </a:r>
            <a:endParaRPr/>
          </a:p>
          <a:p>
            <a:pPr indent="-298450" lvl="0" marL="457200" rtl="0" algn="l">
              <a:lnSpc>
                <a:spcPct val="100000"/>
              </a:lnSpc>
              <a:spcBef>
                <a:spcPts val="0"/>
              </a:spcBef>
              <a:spcAft>
                <a:spcPts val="0"/>
              </a:spcAft>
              <a:buSzPts val="1100"/>
              <a:buChar char="-"/>
            </a:pPr>
            <a:r>
              <a:rPr lang="en"/>
              <a:t>Sequential would involve passing the output back as input</a:t>
            </a:r>
            <a:endParaRPr/>
          </a:p>
          <a:p>
            <a:pPr indent="-298450" lvl="0" marL="457200" rtl="0" algn="l">
              <a:lnSpc>
                <a:spcPct val="100000"/>
              </a:lnSpc>
              <a:spcBef>
                <a:spcPts val="0"/>
              </a:spcBef>
              <a:spcAft>
                <a:spcPts val="0"/>
              </a:spcAft>
              <a:buSzPts val="1100"/>
              <a:buChar char="-"/>
            </a:pPr>
            <a:r>
              <a:rPr lang="en"/>
              <a:t>Parallel involves “Teacher Forcing” (method using in training most LLMs), where the true value of the output is passed in as input to the decoder block.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During inference, definitely not parallel.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4e78c0de3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24e78c0de34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Is it parallel?</a:t>
            </a:r>
            <a:endParaRPr/>
          </a:p>
          <a:p>
            <a:pPr indent="0" lvl="0" marL="0" rtl="0" algn="l">
              <a:lnSpc>
                <a:spcPct val="100000"/>
              </a:lnSpc>
              <a:spcBef>
                <a:spcPts val="0"/>
              </a:spcBef>
              <a:spcAft>
                <a:spcPts val="0"/>
              </a:spcAft>
              <a:buSzPts val="1100"/>
              <a:buNone/>
            </a:pPr>
            <a:r>
              <a:rPr lang="en"/>
              <a:t>During training, you can opt to have it parallel or not.</a:t>
            </a:r>
            <a:endParaRPr/>
          </a:p>
          <a:p>
            <a:pPr indent="-298450" lvl="0" marL="457200" rtl="0" algn="l">
              <a:lnSpc>
                <a:spcPct val="100000"/>
              </a:lnSpc>
              <a:spcBef>
                <a:spcPts val="0"/>
              </a:spcBef>
              <a:spcAft>
                <a:spcPts val="0"/>
              </a:spcAft>
              <a:buSzPts val="1100"/>
              <a:buChar char="-"/>
            </a:pPr>
            <a:r>
              <a:rPr lang="en"/>
              <a:t>Sequential would involve passing the output back as input</a:t>
            </a:r>
            <a:endParaRPr/>
          </a:p>
          <a:p>
            <a:pPr indent="-298450" lvl="0" marL="457200" rtl="0" algn="l">
              <a:lnSpc>
                <a:spcPct val="100000"/>
              </a:lnSpc>
              <a:spcBef>
                <a:spcPts val="0"/>
              </a:spcBef>
              <a:spcAft>
                <a:spcPts val="0"/>
              </a:spcAft>
              <a:buSzPts val="1100"/>
              <a:buChar char="-"/>
            </a:pPr>
            <a:r>
              <a:rPr lang="en"/>
              <a:t>Parallel involves “Teacher Forcing” (method using in training most LLMs), where the true value of the output is passed in as input to the decoder block.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During inference, definitely not parallel.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4b64e29e4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24b64e29e4d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4b510121b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24b510121b4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4e78c0de34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4e78c0de34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4e78c0de34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4e78c0de34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Intermediate level refers to:</a:t>
            </a:r>
            <a:endParaRPr/>
          </a:p>
          <a:p>
            <a:pPr indent="-298450" lvl="0" marL="457200" rtl="0" algn="l">
              <a:lnSpc>
                <a:spcPct val="100000"/>
              </a:lnSpc>
              <a:spcBef>
                <a:spcPts val="0"/>
              </a:spcBef>
              <a:spcAft>
                <a:spcPts val="0"/>
              </a:spcAft>
              <a:buSzPts val="1100"/>
              <a:buChar char="-"/>
            </a:pPr>
            <a:r>
              <a:rPr lang="en"/>
              <a:t>Solid programming experience with Python</a:t>
            </a:r>
            <a:endParaRPr/>
          </a:p>
          <a:p>
            <a:pPr indent="-298450" lvl="0" marL="457200" rtl="0" algn="l">
              <a:lnSpc>
                <a:spcPct val="100000"/>
              </a:lnSpc>
              <a:spcBef>
                <a:spcPts val="0"/>
              </a:spcBef>
              <a:spcAft>
                <a:spcPts val="0"/>
              </a:spcAft>
              <a:buSzPts val="1100"/>
              <a:buChar char="-"/>
            </a:pPr>
            <a:r>
              <a:rPr lang="en"/>
              <a:t>Mid-level understanding of fundamentals of Deep Learning</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Talking points:</a:t>
            </a:r>
            <a:endParaRPr/>
          </a:p>
          <a:p>
            <a:pPr indent="-298450" lvl="0" marL="457200" rtl="0" algn="l">
              <a:spcBef>
                <a:spcPts val="0"/>
              </a:spcBef>
              <a:spcAft>
                <a:spcPts val="0"/>
              </a:spcAft>
              <a:buClr>
                <a:schemeClr val="dk1"/>
              </a:buClr>
              <a:buSzPts val="1100"/>
              <a:buAutoNum type="arabicPeriod"/>
            </a:pPr>
            <a:r>
              <a:rPr lang="en">
                <a:solidFill>
                  <a:schemeClr val="dk1"/>
                </a:solidFill>
              </a:rPr>
              <a:t>Some theoretical insights into transformers, training and tuning transformers using hugging face</a:t>
            </a:r>
            <a:endParaRPr/>
          </a:p>
          <a:p>
            <a:pPr indent="-298450" lvl="0" marL="457200" rtl="0" algn="l">
              <a:lnSpc>
                <a:spcPct val="100000"/>
              </a:lnSpc>
              <a:spcBef>
                <a:spcPts val="0"/>
              </a:spcBef>
              <a:spcAft>
                <a:spcPts val="0"/>
              </a:spcAft>
              <a:buSzPts val="1100"/>
              <a:buAutoNum type="arabicPeriod"/>
            </a:pPr>
            <a:r>
              <a:rPr lang="en"/>
              <a:t>What knowledge is required to better understand this workshop (hugging face: some python experience, fundamentals of DL) - </a:t>
            </a:r>
            <a:r>
              <a:rPr lang="en">
                <a:solidFill>
                  <a:schemeClr val="dk1"/>
                </a:solidFill>
              </a:rPr>
              <a:t>more intuitive than mathematical.</a:t>
            </a:r>
            <a:endParaRPr>
              <a:solidFill>
                <a:schemeClr val="dk1"/>
              </a:solidFill>
            </a:endParaRPr>
          </a:p>
          <a:p>
            <a:pPr indent="-298450" lvl="1" marL="914400" rtl="0" algn="l">
              <a:lnSpc>
                <a:spcPct val="100000"/>
              </a:lnSpc>
              <a:spcBef>
                <a:spcPts val="0"/>
              </a:spcBef>
              <a:spcAft>
                <a:spcPts val="0"/>
              </a:spcAft>
              <a:buClr>
                <a:schemeClr val="dk1"/>
              </a:buClr>
              <a:buSzPts val="1100"/>
              <a:buAutoNum type="alphaLcPeriod"/>
            </a:pPr>
            <a:r>
              <a:rPr lang="en">
                <a:solidFill>
                  <a:schemeClr val="dk1"/>
                </a:solidFill>
              </a:rPr>
              <a:t>Mid level understanding of DL</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4e78c0de34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4e78c0de34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4e78c0de34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4e78c0de3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4e78c0de34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24e78c0de34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4f21f0c75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24f21f0c754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final section of the decoder block is the classifier. </a:t>
            </a:r>
            <a:endParaRPr/>
          </a:p>
          <a:p>
            <a:pPr indent="-298450" lvl="0" marL="457200" rtl="0" algn="l">
              <a:lnSpc>
                <a:spcPct val="100000"/>
              </a:lnSpc>
              <a:spcBef>
                <a:spcPts val="0"/>
              </a:spcBef>
              <a:spcAft>
                <a:spcPts val="0"/>
              </a:spcAft>
              <a:buSzPts val="1100"/>
              <a:buChar char="-"/>
            </a:pPr>
            <a:r>
              <a:rPr lang="en"/>
              <a:t>Information previously calculated determines what next word is</a:t>
            </a:r>
            <a:endParaRPr/>
          </a:p>
          <a:p>
            <a:pPr indent="-298450" lvl="0" marL="457200" rtl="0" algn="l">
              <a:lnSpc>
                <a:spcPct val="100000"/>
              </a:lnSpc>
              <a:spcBef>
                <a:spcPts val="0"/>
              </a:spcBef>
              <a:spcAft>
                <a:spcPts val="0"/>
              </a:spcAft>
              <a:buSzPts val="1100"/>
              <a:buChar char="-"/>
            </a:pPr>
            <a:r>
              <a:rPr lang="en"/>
              <a:t>Calculate a probability for each next word</a:t>
            </a:r>
            <a:endParaRPr/>
          </a:p>
          <a:p>
            <a:pPr indent="-298450" lvl="0" marL="457200" rtl="0" algn="l">
              <a:lnSpc>
                <a:spcPct val="100000"/>
              </a:lnSpc>
              <a:spcBef>
                <a:spcPts val="0"/>
              </a:spcBef>
              <a:spcAft>
                <a:spcPts val="0"/>
              </a:spcAft>
              <a:buSzPts val="1100"/>
              <a:buChar char="-"/>
            </a:pPr>
            <a:r>
              <a:rPr lang="en"/>
              <a:t>For example:</a:t>
            </a:r>
            <a:endParaRPr/>
          </a:p>
          <a:p>
            <a:pPr indent="-298450" lvl="1" marL="914400" rtl="0" algn="l">
              <a:lnSpc>
                <a:spcPct val="100000"/>
              </a:lnSpc>
              <a:spcBef>
                <a:spcPts val="0"/>
              </a:spcBef>
              <a:spcAft>
                <a:spcPts val="0"/>
              </a:spcAft>
              <a:buSzPts val="1100"/>
              <a:buChar char="-"/>
            </a:pPr>
            <a:r>
              <a:rPr lang="en"/>
              <a:t>Say we’re translating the sentence: “My name is Jack”, and we’ve previously outputted “Je …”, the output of the classifier ideally would be</a:t>
            </a:r>
            <a:endParaRPr/>
          </a:p>
          <a:p>
            <a:pPr indent="-298450" lvl="2" marL="1371600" rtl="0" algn="l">
              <a:lnSpc>
                <a:spcPct val="100000"/>
              </a:lnSpc>
              <a:spcBef>
                <a:spcPts val="0"/>
              </a:spcBef>
              <a:spcAft>
                <a:spcPts val="0"/>
              </a:spcAft>
              <a:buSzPts val="1100"/>
              <a:buChar char="-"/>
            </a:pPr>
            <a:r>
              <a:rPr lang="en"/>
              <a:t>90% “m’appelle”</a:t>
            </a:r>
            <a:endParaRPr/>
          </a:p>
          <a:p>
            <a:pPr indent="-298450" lvl="2" marL="1371600" rtl="0" algn="l">
              <a:lnSpc>
                <a:spcPct val="100000"/>
              </a:lnSpc>
              <a:spcBef>
                <a:spcPts val="0"/>
              </a:spcBef>
              <a:spcAft>
                <a:spcPts val="0"/>
              </a:spcAft>
              <a:buSzPts val="1100"/>
              <a:buChar char="-"/>
            </a:pPr>
            <a:r>
              <a:rPr lang="en"/>
              <a:t>8% “nom”</a:t>
            </a:r>
            <a:endParaRPr/>
          </a:p>
          <a:p>
            <a:pPr indent="-298450" lvl="2" marL="1371600" rtl="0" algn="l">
              <a:lnSpc>
                <a:spcPct val="100000"/>
              </a:lnSpc>
              <a:spcBef>
                <a:spcPts val="0"/>
              </a:spcBef>
              <a:spcAft>
                <a:spcPts val="0"/>
              </a:spcAft>
              <a:buSzPts val="1100"/>
              <a:buChar char="-"/>
            </a:pPr>
            <a:r>
              <a:rPr lang="en"/>
              <a:t>2 % “prenom”</a:t>
            </a:r>
            <a:endParaRPr/>
          </a:p>
          <a:p>
            <a:pPr indent="-298450" lvl="2" marL="1371600" rtl="0" algn="l">
              <a:lnSpc>
                <a:spcPct val="100000"/>
              </a:lnSpc>
              <a:spcBef>
                <a:spcPts val="0"/>
              </a:spcBef>
              <a:spcAft>
                <a:spcPts val="0"/>
              </a:spcAft>
              <a:buSzPts val="1100"/>
              <a:buChar char="-"/>
            </a:pPr>
            <a:r>
              <a:rPr lang="en"/>
              <a:t>The rest are zeros</a:t>
            </a:r>
            <a:endParaRPr/>
          </a:p>
          <a:p>
            <a:pPr indent="0" lvl="0" marL="0" rtl="0" algn="l">
              <a:lnSpc>
                <a:spcPct val="100000"/>
              </a:lnSpc>
              <a:spcBef>
                <a:spcPts val="0"/>
              </a:spcBef>
              <a:spcAft>
                <a:spcPts val="0"/>
              </a:spcAft>
              <a:buNone/>
            </a:pPr>
            <a:r>
              <a:t/>
            </a:r>
            <a:endParaRPr/>
          </a:p>
          <a:p>
            <a:pPr indent="-298450" lvl="0" marL="457200" rtl="0" algn="l">
              <a:lnSpc>
                <a:spcPct val="100000"/>
              </a:lnSpc>
              <a:spcBef>
                <a:spcPts val="0"/>
              </a:spcBef>
              <a:spcAft>
                <a:spcPts val="0"/>
              </a:spcAft>
              <a:buSzPts val="1100"/>
              <a:buChar char="-"/>
            </a:pPr>
            <a:r>
              <a:rPr lang="en"/>
              <a:t>To make outputs less predictable, we don’t always take the word with the highest probability, but instead sample from this distribution</a:t>
            </a:r>
            <a:endParaRPr/>
          </a:p>
          <a:p>
            <a:pPr indent="-298450" lvl="0" marL="457200" rtl="0" algn="l">
              <a:lnSpc>
                <a:spcPct val="100000"/>
              </a:lnSpc>
              <a:spcBef>
                <a:spcPts val="0"/>
              </a:spcBef>
              <a:spcAft>
                <a:spcPts val="0"/>
              </a:spcAft>
              <a:buSzPts val="1100"/>
              <a:buChar char="-"/>
            </a:pPr>
            <a:r>
              <a:rPr lang="en"/>
              <a:t>Temperature controls the probability of picking a word from the distribution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Is it parallel?</a:t>
            </a:r>
            <a:endParaRPr/>
          </a:p>
          <a:p>
            <a:pPr indent="0" lvl="0" marL="0" rtl="0" algn="l">
              <a:lnSpc>
                <a:spcPct val="100000"/>
              </a:lnSpc>
              <a:spcBef>
                <a:spcPts val="0"/>
              </a:spcBef>
              <a:spcAft>
                <a:spcPts val="0"/>
              </a:spcAft>
              <a:buSzPts val="1100"/>
              <a:buNone/>
            </a:pPr>
            <a:r>
              <a:rPr lang="en"/>
              <a:t>During training, you can opt to have it parallel or not.</a:t>
            </a:r>
            <a:endParaRPr/>
          </a:p>
          <a:p>
            <a:pPr indent="-298450" lvl="0" marL="457200" rtl="0" algn="l">
              <a:lnSpc>
                <a:spcPct val="100000"/>
              </a:lnSpc>
              <a:spcBef>
                <a:spcPts val="0"/>
              </a:spcBef>
              <a:spcAft>
                <a:spcPts val="0"/>
              </a:spcAft>
              <a:buSzPts val="1100"/>
              <a:buChar char="-"/>
            </a:pPr>
            <a:r>
              <a:rPr lang="en"/>
              <a:t>Sequential would involve passing the output back as input</a:t>
            </a:r>
            <a:endParaRPr/>
          </a:p>
          <a:p>
            <a:pPr indent="-298450" lvl="0" marL="457200" rtl="0" algn="l">
              <a:lnSpc>
                <a:spcPct val="100000"/>
              </a:lnSpc>
              <a:spcBef>
                <a:spcPts val="0"/>
              </a:spcBef>
              <a:spcAft>
                <a:spcPts val="0"/>
              </a:spcAft>
              <a:buSzPts val="1100"/>
              <a:buChar char="-"/>
            </a:pPr>
            <a:r>
              <a:rPr lang="en"/>
              <a:t>Parallel involves “Teacher Forcing” (method using in training most LLMs), where the true value of the output is passed in as input to the decoder block.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During inference, definitely not parallel.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4d9a86c6a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24d9a86c6aa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Talking points: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ML models that existed prior to transformers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Transformers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Advantages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Applications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Examples in success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Components - each part</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HF platform and libraries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Demonstrate and fine tune transformers with a coding example</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4b510121b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24b510121b4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Discuss use of RNNs and their major bottlenecks:</a:t>
            </a:r>
            <a:endParaRPr/>
          </a:p>
          <a:p>
            <a:pPr indent="-298450" lvl="0" marL="457200" rtl="0" algn="l">
              <a:lnSpc>
                <a:spcPct val="100000"/>
              </a:lnSpc>
              <a:spcBef>
                <a:spcPts val="0"/>
              </a:spcBef>
              <a:spcAft>
                <a:spcPts val="0"/>
              </a:spcAft>
              <a:buSzPts val="1100"/>
              <a:buChar char="-"/>
            </a:pPr>
            <a:r>
              <a:rPr lang="en"/>
              <a:t>Information must be processed sequentially, not in parallel, meaning we aren’t taking full advantage of the GPUs capabilities. Hence training larger models requires more time.</a:t>
            </a:r>
            <a:endParaRPr/>
          </a:p>
          <a:p>
            <a:pPr indent="-298450" lvl="0" marL="457200" rtl="0" algn="l">
              <a:lnSpc>
                <a:spcPct val="100000"/>
              </a:lnSpc>
              <a:spcBef>
                <a:spcPts val="0"/>
              </a:spcBef>
              <a:spcAft>
                <a:spcPts val="0"/>
              </a:spcAft>
              <a:buSzPts val="1100"/>
              <a:buChar char="-"/>
            </a:pPr>
            <a:r>
              <a:rPr lang="en"/>
              <a:t>Hard to deal with long input sequences. Information gets lost as you pass it through more and more units + issues with unstable gradients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Limits the performance of models for sequential tasks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Briefly define NLP with associated tasks (Translation, Question Answering, etc.), and mention sequences.</a:t>
            </a:r>
            <a:endParaRPr/>
          </a:p>
          <a:p>
            <a:pPr indent="0" lvl="0" marL="0" rtl="0" algn="l">
              <a:lnSpc>
                <a:spcPct val="100000"/>
              </a:lnSpc>
              <a:spcBef>
                <a:spcPts val="0"/>
              </a:spcBef>
              <a:spcAft>
                <a:spcPts val="0"/>
              </a:spcAft>
              <a:buSzPts val="1100"/>
              <a:buNone/>
            </a:pPr>
            <a:r>
              <a:rPr lang="en"/>
              <a:t>Talk about RNNs and their limitations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NLP definition: Uses statistical, ML, and deep learning models to give computers the ability to “understand” text in the same way humans can, including intent and sentiment.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RNN:</a:t>
            </a:r>
            <a:endParaRPr/>
          </a:p>
          <a:p>
            <a:pPr indent="-298450" lvl="0" marL="457200" rtl="0" algn="l">
              <a:lnSpc>
                <a:spcPct val="100000"/>
              </a:lnSpc>
              <a:spcBef>
                <a:spcPts val="0"/>
              </a:spcBef>
              <a:spcAft>
                <a:spcPts val="0"/>
              </a:spcAft>
              <a:buSzPts val="1100"/>
              <a:buChar char="-"/>
            </a:pPr>
            <a:r>
              <a:rPr lang="en"/>
              <a:t>Definition + Structure Overview</a:t>
            </a:r>
            <a:endParaRPr/>
          </a:p>
          <a:p>
            <a:pPr indent="-298450" lvl="1" marL="914400" rtl="0" algn="l">
              <a:lnSpc>
                <a:spcPct val="100000"/>
              </a:lnSpc>
              <a:spcBef>
                <a:spcPts val="0"/>
              </a:spcBef>
              <a:spcAft>
                <a:spcPts val="0"/>
              </a:spcAft>
              <a:buSzPts val="1100"/>
              <a:buChar char="-"/>
            </a:pPr>
            <a:r>
              <a:rPr lang="en"/>
              <a:t>Can handle inputs of variable lengths</a:t>
            </a:r>
            <a:endParaRPr/>
          </a:p>
          <a:p>
            <a:pPr indent="-298450" lvl="2" marL="1371600" rtl="0" algn="l">
              <a:lnSpc>
                <a:spcPct val="100000"/>
              </a:lnSpc>
              <a:spcBef>
                <a:spcPts val="0"/>
              </a:spcBef>
              <a:spcAft>
                <a:spcPts val="0"/>
              </a:spcAft>
              <a:buSzPts val="1100"/>
              <a:buChar char="-"/>
            </a:pPr>
            <a:r>
              <a:rPr lang="en"/>
              <a:t>Talking points in conversations</a:t>
            </a:r>
            <a:endParaRPr/>
          </a:p>
          <a:p>
            <a:pPr indent="-298450" lvl="1" marL="914400" rtl="0" algn="l">
              <a:lnSpc>
                <a:spcPct val="100000"/>
              </a:lnSpc>
              <a:spcBef>
                <a:spcPts val="0"/>
              </a:spcBef>
              <a:spcAft>
                <a:spcPts val="0"/>
              </a:spcAft>
              <a:buSzPts val="1100"/>
              <a:buChar char="-"/>
            </a:pPr>
            <a:r>
              <a:rPr lang="en"/>
              <a:t>Uses sequential data</a:t>
            </a:r>
            <a:endParaRPr/>
          </a:p>
          <a:p>
            <a:pPr indent="-298450" lvl="2" marL="1371600" rtl="0" algn="l">
              <a:lnSpc>
                <a:spcPct val="100000"/>
              </a:lnSpc>
              <a:spcBef>
                <a:spcPts val="0"/>
              </a:spcBef>
              <a:spcAft>
                <a:spcPts val="0"/>
              </a:spcAft>
              <a:buSzPts val="1100"/>
              <a:buChar char="-"/>
            </a:pPr>
            <a:r>
              <a:rPr lang="en"/>
              <a:t>Time series, or sensor data</a:t>
            </a:r>
            <a:endParaRPr/>
          </a:p>
          <a:p>
            <a:pPr indent="-298450" lvl="2" marL="1371600" rtl="0" algn="l">
              <a:lnSpc>
                <a:spcPct val="100000"/>
              </a:lnSpc>
              <a:spcBef>
                <a:spcPts val="0"/>
              </a:spcBef>
              <a:spcAft>
                <a:spcPts val="0"/>
              </a:spcAft>
              <a:buSzPts val="1100"/>
              <a:buChar char="-"/>
            </a:pPr>
            <a:r>
              <a:rPr lang="en"/>
              <a:t>Captures data dependencies over time making it useful for tasks like text analysis or time series prediction </a:t>
            </a:r>
            <a:endParaRPr/>
          </a:p>
          <a:p>
            <a:pPr indent="-298450" lvl="0" marL="457200" rtl="0" algn="l">
              <a:lnSpc>
                <a:spcPct val="100000"/>
              </a:lnSpc>
              <a:spcBef>
                <a:spcPts val="0"/>
              </a:spcBef>
              <a:spcAft>
                <a:spcPts val="0"/>
              </a:spcAft>
              <a:buSzPts val="1100"/>
              <a:buChar char="-"/>
            </a:pPr>
            <a:r>
              <a:rPr lang="en"/>
              <a:t>Limitations and Bottlenecks:</a:t>
            </a:r>
            <a:endParaRPr/>
          </a:p>
          <a:p>
            <a:pPr indent="-298450" lvl="1" marL="914400" rtl="0" algn="l">
              <a:lnSpc>
                <a:spcPct val="100000"/>
              </a:lnSpc>
              <a:spcBef>
                <a:spcPts val="0"/>
              </a:spcBef>
              <a:spcAft>
                <a:spcPts val="0"/>
              </a:spcAft>
              <a:buSzPts val="1100"/>
              <a:buChar char="-"/>
            </a:pPr>
            <a:r>
              <a:rPr lang="en"/>
              <a:t>Sequential</a:t>
            </a:r>
            <a:endParaRPr/>
          </a:p>
          <a:p>
            <a:pPr indent="-298450" lvl="2" marL="1371600" rtl="0" algn="l">
              <a:lnSpc>
                <a:spcPct val="100000"/>
              </a:lnSpc>
              <a:spcBef>
                <a:spcPts val="0"/>
              </a:spcBef>
              <a:spcAft>
                <a:spcPts val="0"/>
              </a:spcAft>
              <a:buSzPts val="1100"/>
              <a:buChar char="-"/>
            </a:pPr>
            <a:r>
              <a:rPr lang="en"/>
              <a:t>Due to their nature (each step relying on all info from previous steps) RNNs are sequential, meaning every step must wait for each previous step to complete before moving on. This makes training on large data sets very time consuming</a:t>
            </a:r>
            <a:endParaRPr/>
          </a:p>
          <a:p>
            <a:pPr indent="-298450" lvl="1" marL="914400" rtl="0" algn="l">
              <a:lnSpc>
                <a:spcPct val="100000"/>
              </a:lnSpc>
              <a:spcBef>
                <a:spcPts val="0"/>
              </a:spcBef>
              <a:spcAft>
                <a:spcPts val="0"/>
              </a:spcAft>
              <a:buSzPts val="1100"/>
              <a:buChar char="-"/>
            </a:pPr>
            <a:r>
              <a:rPr lang="en"/>
              <a:t>Large information</a:t>
            </a:r>
            <a:endParaRPr/>
          </a:p>
          <a:p>
            <a:pPr indent="-298450" lvl="2" marL="1371600" rtl="0" algn="l">
              <a:lnSpc>
                <a:spcPct val="100000"/>
              </a:lnSpc>
              <a:spcBef>
                <a:spcPts val="0"/>
              </a:spcBef>
              <a:spcAft>
                <a:spcPts val="0"/>
              </a:spcAft>
              <a:buSzPts val="1100"/>
              <a:buChar char="-"/>
            </a:pPr>
            <a:r>
              <a:rPr lang="en"/>
              <a:t>Since every step relies on complex info from all past steps, this dependence on previous inputs creates memory requirements that become </a:t>
            </a:r>
            <a:r>
              <a:rPr lang="en"/>
              <a:t>exceedingly</a:t>
            </a:r>
            <a:r>
              <a:rPr lang="en"/>
              <a:t> large as the size of data increases</a:t>
            </a:r>
            <a:endParaRPr/>
          </a:p>
          <a:p>
            <a:pPr indent="-298450" lvl="1" marL="914400" rtl="0" algn="l">
              <a:lnSpc>
                <a:spcPct val="100000"/>
              </a:lnSpc>
              <a:spcBef>
                <a:spcPts val="0"/>
              </a:spcBef>
              <a:spcAft>
                <a:spcPts val="0"/>
              </a:spcAft>
              <a:buSzPts val="1100"/>
              <a:buChar char="-"/>
            </a:pPr>
            <a:r>
              <a:rPr lang="en"/>
              <a:t>Gradient problem??</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None/>
            </a:pPr>
            <a:r>
              <a:rPr lang="en">
                <a:solidFill>
                  <a:schemeClr val="dk1"/>
                </a:solidFill>
              </a:rPr>
              <a:t>Talking points: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NLP is a major subset of ML, understanding text using deep learning models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Examples in translating, question answering, email filters, predictive text, ChatGPT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RNNs were the go to model for NLP in the past</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Good at processing sequential info, sentences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Can also handle variable length input</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Sentences of different length</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Bottlenecks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Sequential processing</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Refer to diagram</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Input must be processed step-by-step, using the output of the first step as part of the input for the next step</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Larger models perform better but larger RNNs can take months to train</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To compromise with practical training times, we build smaller, less accurate RNNs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Can’t handle long sequences</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Processor will “forget” what happened 100 steps ago for example</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4b510121b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24b510121b4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comes Transformers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Architecture introduced in the “Attention is all you need” paper, and fascinatingly remains majorly unchanged since its inception.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SzPts val="1100"/>
              <a:buNone/>
            </a:pPr>
            <a:r>
              <a:rPr lang="en">
                <a:solidFill>
                  <a:schemeClr val="dk1"/>
                </a:solidFill>
              </a:rPr>
              <a:t>Talking points: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Introduce “Attention is all you need” paper</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Designed as architecture NLP problems (previous examples)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Relies on “self-attention” (more later on)</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Major advantages: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Designed to handle inputs and train in parallel</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Can train larger models with more parameters in same amount of time resulting in better performance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Through attention mechanism</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More capable than RNNs at handling long range dependencies</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Can remember data from time steps prior</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4b64e29e4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24b64e29e4d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Talk about its use in NLP, with text-generation models largely based around transformers (Chat-GPT).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Has replaced previously used architectures for other sequential tasks, such as Protein Folding. Success of Alpha Fold 2 (which had “solved protein folding”) is largely dependent on the switch to Transformers.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original DALLE 1 (image generation) used a variant of Transformers. Note that the second generation, DALLE 2 utilizes diffusion models (to be introduced in the next workshop).</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SzPts val="1100"/>
              <a:buNone/>
            </a:pPr>
            <a:r>
              <a:rPr lang="en">
                <a:solidFill>
                  <a:schemeClr val="dk1"/>
                </a:solidFill>
              </a:rPr>
              <a:t>Talking points: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First introduced for NLP tasks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Seen success in the GPT models, text generation, question answering, SnapChat AI</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GPT: Generate Pre-Trained </a:t>
            </a:r>
            <a:r>
              <a:rPr i="1" lang="en">
                <a:solidFill>
                  <a:schemeClr val="dk1"/>
                </a:solidFill>
              </a:rPr>
              <a:t>Transformers</a:t>
            </a:r>
            <a:endParaRPr i="1">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Can be used for other tasks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Vision transformers (image inputs)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Decision transformers (reinforcement learning)</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DALL E 2 uses diffusion models (</a:t>
            </a:r>
            <a:r>
              <a:rPr lang="en">
                <a:solidFill>
                  <a:schemeClr val="dk1"/>
                </a:solidFill>
                <a:highlight>
                  <a:srgbClr val="FFFF00"/>
                </a:highlight>
              </a:rPr>
              <a:t>in another workshop we’re hosting</a:t>
            </a:r>
            <a:r>
              <a:rPr lang="en">
                <a:solidFill>
                  <a:schemeClr val="dk1"/>
                </a:solidFill>
              </a:rPr>
              <a:t>)</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Transformers are not a one size fits all</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Mention the meaning behind each photo</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4bcc597a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24bcc597a0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Mention that we’ll be going over the original architecture of Transformers that was introduced in AIAYN, and how it has largely remained unchanged since.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We’re gonna be looking at the architecture from the perspective of a Translation task.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Transformer can be split into 3 main components: the Embeddings, the Encoder and the Decoder.</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SzPts val="1100"/>
              <a:buNone/>
            </a:pPr>
            <a:r>
              <a:rPr lang="en">
                <a:solidFill>
                  <a:schemeClr val="dk1"/>
                </a:solidFill>
              </a:rPr>
              <a:t>Talking points: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We will be going over original transformer architecture introduced in original “AIAYN.” paper</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Architecture has remained largely unchanged</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Architecture can be split into 3 main components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[have animations for each part come up when referencing]</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Embeddings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Encoder</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Decoder</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Will look at how a transformer can be used for translation</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How a sentence in english is processed and translated into french</a:t>
            </a:r>
            <a:endParaRPr>
              <a:solidFill>
                <a:schemeClr val="dk1"/>
              </a:solidFill>
            </a:endParaRPr>
          </a:p>
          <a:p>
            <a:pPr indent="-298450" lvl="0" marL="457200" rtl="0" algn="l">
              <a:spcBef>
                <a:spcPts val="0"/>
              </a:spcBef>
              <a:spcAft>
                <a:spcPts val="0"/>
              </a:spcAft>
              <a:buClr>
                <a:schemeClr val="dk1"/>
              </a:buClr>
              <a:buSzPts val="1100"/>
              <a:buAutoNum type="arabicPeriod"/>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bcc597a0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24bcc597a01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Take a step back (abstract the transformer) and look at the general Encoder-Decoder structure.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same concept of a encoder-decoder was present when using RNNs when doing translation.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It is a combination of models, first (the encoder) takes in the input and extracts the most important information from it or its meaning (in some form, which is just a vector [set of numbers] that houses that meaning). The decoder then takes that information and uses it to perform the task and produce the output.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Example is of translation (trying to translate a sentence from English to Arabic).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Machine Learning model takes in the input (a given sentence in English).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Encoder extracts the meaning from the sentence, i.e. there’s some goose, there’s some student, the day before, the goose absolutely trampled the student. The </a:t>
            </a:r>
            <a:r>
              <a:rPr lang="en"/>
              <a:t>D</a:t>
            </a:r>
            <a:r>
              <a:rPr lang="en"/>
              <a:t>ecoder then produces that same information but in Arabic.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Alternative example can be found in image generation models, where the encoder takes in the input sentence and understands what the user is trying to draw and then the decoder uses that information to generate the images.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Another is a question/answer model, where the encoder takes in the question and understands what the user is trying to know, and then the decoder uses that information to produce an answer.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models in question are much more complicated and intricate than that, but this is the basic abstraction that underlies the functions of each component.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We’ll be focusing on the translation example in this workshop and seeing how an input sentence travels through the transformer which then produces an output.</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SzPts val="1100"/>
              <a:buNone/>
            </a:pPr>
            <a:r>
              <a:rPr lang="en">
                <a:solidFill>
                  <a:schemeClr val="dk1"/>
                </a:solidFill>
              </a:rPr>
              <a:t>Talking points: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Take a step back and take a look at general encoder and decoder structure</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Used in ML and present in RNNs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Combo of 2 models of any type (CNN, RNN, etc.)</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Encoder model</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Takes input and extracts most relevant info and meaning of input</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Decoder model</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Uses encoder info and meaning to produce output</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Eng sentence is passed to encoder model (“goose attacks student yesterday”)</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Meaning is extracted from sentence</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[Meaning is stored in numeric values]</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Past tense “yesterday”</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Decoder produces equivalent output</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6" name="Google Shape;3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9" name="Google Shape;39;p1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0" name="Google Shape;4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
        <p:nvSpPr>
          <p:cNvPr id="42" name="Google Shape;42;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kshop Overview" type="tx">
  <p:cSld name="TITLE_AND_BODY">
    <p:bg>
      <p:bgPr>
        <a:solidFill>
          <a:schemeClr val="dk1"/>
        </a:solidFill>
      </p:bgPr>
    </p:bg>
    <p:spTree>
      <p:nvGrpSpPr>
        <p:cNvPr id="10" name="Shape 1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kshop Outline">
  <p:cSld name="TITLE_AND_BODY_1">
    <p:bg>
      <p:bgPr>
        <a:solidFill>
          <a:schemeClr val="dk1"/>
        </a:solidFill>
      </p:bgPr>
    </p:bg>
    <p:spTree>
      <p:nvGrpSpPr>
        <p:cNvPr id="11" name="Shape 1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TITLE_AND_BODY_1_1">
    <p:bg>
      <p:bgPr>
        <a:solidFill>
          <a:schemeClr val="dk1"/>
        </a:solidFill>
      </p:bgPr>
    </p:bg>
    <p:spTree>
      <p:nvGrpSpPr>
        <p:cNvPr id="12" name="Shape 1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 name="Shape 13"/>
        <p:cNvGrpSpPr/>
        <p:nvPr/>
      </p:nvGrpSpPr>
      <p:grpSpPr>
        <a:xfrm>
          <a:off x="0" y="0"/>
          <a:ext cx="0" cy="0"/>
          <a:chOff x="0" y="0"/>
          <a:chExt cx="0" cy="0"/>
        </a:xfrm>
      </p:grpSpPr>
      <p:sp>
        <p:nvSpPr>
          <p:cNvPr id="14" name="Google Shape;14;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6" name="Google Shape;16;p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7" name="Google Shape;1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 name="Shape 18"/>
        <p:cNvGrpSpPr/>
        <p:nvPr/>
      </p:nvGrpSpPr>
      <p:grpSpPr>
        <a:xfrm>
          <a:off x="0" y="0"/>
          <a:ext cx="0" cy="0"/>
          <a:chOff x="0" y="0"/>
          <a:chExt cx="0" cy="0"/>
        </a:xfrm>
      </p:grpSpPr>
      <p:sp>
        <p:nvSpPr>
          <p:cNvPr id="19" name="Google Shape;19;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 name="Shape 21"/>
        <p:cNvGrpSpPr/>
        <p:nvPr/>
      </p:nvGrpSpPr>
      <p:grpSpPr>
        <a:xfrm>
          <a:off x="0" y="0"/>
          <a:ext cx="0" cy="0"/>
          <a:chOff x="0" y="0"/>
          <a:chExt cx="0" cy="0"/>
        </a:xfrm>
      </p:grpSpPr>
      <p:sp>
        <p:nvSpPr>
          <p:cNvPr id="22" name="Google Shape;22;p1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3" name="Google Shape;23;p1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 name="Shape 25"/>
        <p:cNvGrpSpPr/>
        <p:nvPr/>
      </p:nvGrpSpPr>
      <p:grpSpPr>
        <a:xfrm>
          <a:off x="0" y="0"/>
          <a:ext cx="0" cy="0"/>
          <a:chOff x="0" y="0"/>
          <a:chExt cx="0" cy="0"/>
        </a:xfrm>
      </p:grpSpPr>
      <p:sp>
        <p:nvSpPr>
          <p:cNvPr id="26" name="Google Shape;26;p1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 name="Google Shape;2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 name="Shape 28"/>
        <p:cNvGrpSpPr/>
        <p:nvPr/>
      </p:nvGrpSpPr>
      <p:grpSpPr>
        <a:xfrm>
          <a:off x="0" y="0"/>
          <a:ext cx="0" cy="0"/>
          <a:chOff x="0" y="0"/>
          <a:chExt cx="0" cy="0"/>
        </a:xfrm>
      </p:grpSpPr>
      <p:sp>
        <p:nvSpPr>
          <p:cNvPr id="29" name="Google Shape;29;p1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1" name="Google Shape;31;p1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 name="Google Shape;32;p1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3" name="Google Shape;3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Montserrat"/>
              <a:buNone/>
              <a:defRPr b="1"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1"/>
              </a:buClr>
              <a:buSzPts val="1800"/>
              <a:buFont typeface="Montserrat"/>
              <a:buChar char="●"/>
              <a:defRPr b="1" i="0" sz="1800" u="none" cap="none" strike="noStrike">
                <a:solidFill>
                  <a:schemeClr val="lt1"/>
                </a:solidFill>
                <a:latin typeface="Montserrat"/>
                <a:ea typeface="Montserrat"/>
                <a:cs typeface="Montserrat"/>
                <a:sym typeface="Montserrat"/>
              </a:defRPr>
            </a:lvl1pPr>
            <a:lvl2pPr indent="-317500" lvl="1" marL="914400" marR="0" rtl="0" algn="l">
              <a:lnSpc>
                <a:spcPct val="115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2pPr>
            <a:lvl3pPr indent="-317500" lvl="2" marL="1371600" marR="0" rtl="0" algn="l">
              <a:lnSpc>
                <a:spcPct val="115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3pPr>
            <a:lvl4pPr indent="-317500" lvl="3" marL="1828800" marR="0" rtl="0" algn="l">
              <a:lnSpc>
                <a:spcPct val="115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4pPr>
            <a:lvl5pPr indent="-317500" lvl="4" marL="2286000" marR="0" rtl="0" algn="l">
              <a:lnSpc>
                <a:spcPct val="115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5pPr>
            <a:lvl6pPr indent="-317500" lvl="5" marL="2743200" marR="0" rtl="0" algn="l">
              <a:lnSpc>
                <a:spcPct val="115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6pPr>
            <a:lvl7pPr indent="-317500" lvl="6" marL="3200400" marR="0" rtl="0" algn="l">
              <a:lnSpc>
                <a:spcPct val="115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7pPr>
            <a:lvl8pPr indent="-317500" lvl="7" marL="3657600" marR="0" rtl="0" algn="l">
              <a:lnSpc>
                <a:spcPct val="115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8pPr>
            <a:lvl9pPr indent="-317500" lvl="8" marL="4114800" marR="0" rtl="0" algn="l">
              <a:lnSpc>
                <a:spcPct val="115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9pPr>
          </a:lstStyle>
          <a:p/>
        </p:txBody>
      </p:sp>
      <p:sp>
        <p:nvSpPr>
          <p:cNvPr id="8" name="Google Shape;8;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0.jpg"/><Relationship Id="rId5"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jalammar.github.io/illustrated-transformer/#:~:text=Self%2DAttention%20in%20Detail" TargetMode="External"/><Relationship Id="rId4" Type="http://schemas.openxmlformats.org/officeDocument/2006/relationships/hyperlink" Target="http://huggingface.co/blog/falcon" TargetMode="External"/><Relationship Id="rId5" Type="http://schemas.openxmlformats.org/officeDocument/2006/relationships/hyperlink" Target="http://huggingface.co/docs/transformers/transformers_agents" TargetMode="External"/><Relationship Id="rId6" Type="http://schemas.openxmlformats.org/officeDocument/2006/relationships/hyperlink" Target="https://www.youtube.com/watch?v=3bSVKNKb_PY&amp;ab_channel=HuggingFace" TargetMode="External"/><Relationship Id="rId7"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jp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g24ec2d16eeb_0_3"/>
          <p:cNvSpPr txBox="1"/>
          <p:nvPr/>
        </p:nvSpPr>
        <p:spPr>
          <a:xfrm>
            <a:off x="922950" y="2279250"/>
            <a:ext cx="7298100" cy="585000"/>
          </a:xfrm>
          <a:prstGeom prst="rect">
            <a:avLst/>
          </a:prstGeom>
          <a:noFill/>
          <a:ln>
            <a:noFill/>
          </a:ln>
        </p:spPr>
        <p:txBody>
          <a:bodyPr anchorCtr="0" anchor="t" bIns="91425" lIns="91425" spcFirstLastPara="1" rIns="91425" wrap="square" tIns="91425">
            <a:spAutoFit/>
          </a:bodyPr>
          <a:lstStyle/>
          <a:p>
            <a:pPr indent="0" lvl="0" marL="0" rtl="0" algn="ctr">
              <a:lnSpc>
                <a:spcPct val="105000"/>
              </a:lnSpc>
              <a:spcBef>
                <a:spcPts val="0"/>
              </a:spcBef>
              <a:spcAft>
                <a:spcPts val="0"/>
              </a:spcAft>
              <a:buNone/>
            </a:pPr>
            <a:r>
              <a:rPr lang="en" sz="2600">
                <a:solidFill>
                  <a:schemeClr val="lt1"/>
                </a:solidFill>
                <a:latin typeface="Montserrat Medium"/>
                <a:ea typeface="Montserrat Medium"/>
                <a:cs typeface="Montserrat Medium"/>
                <a:sym typeface="Montserrat Medium"/>
              </a:rPr>
              <a:t>Join at</a:t>
            </a:r>
            <a:r>
              <a:rPr b="1" lang="en" sz="2600">
                <a:solidFill>
                  <a:schemeClr val="lt1"/>
                </a:solidFill>
                <a:latin typeface="Montserrat"/>
                <a:ea typeface="Montserrat"/>
                <a:cs typeface="Montserrat"/>
                <a:sym typeface="Montserrat"/>
              </a:rPr>
              <a:t> menti.com </a:t>
            </a:r>
            <a:r>
              <a:rPr lang="en" sz="2600">
                <a:solidFill>
                  <a:schemeClr val="lt1"/>
                </a:solidFill>
                <a:latin typeface="Montserrat Medium"/>
                <a:ea typeface="Montserrat Medium"/>
                <a:cs typeface="Montserrat Medium"/>
                <a:sym typeface="Montserrat Medium"/>
              </a:rPr>
              <a:t>and use</a:t>
            </a:r>
            <a:r>
              <a:rPr b="1" lang="en" sz="2600">
                <a:solidFill>
                  <a:schemeClr val="lt1"/>
                </a:solidFill>
                <a:latin typeface="Montserrat"/>
                <a:ea typeface="Montserrat"/>
                <a:cs typeface="Montserrat"/>
                <a:sym typeface="Montserrat"/>
              </a:rPr>
              <a:t> </a:t>
            </a:r>
            <a:endParaRPr b="1" sz="26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24bd6a9e84d_0_1"/>
          <p:cNvSpPr txBox="1"/>
          <p:nvPr/>
        </p:nvSpPr>
        <p:spPr>
          <a:xfrm>
            <a:off x="311700" y="3444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2800"/>
              <a:buFont typeface="Arial"/>
              <a:buNone/>
            </a:pPr>
            <a:r>
              <a:rPr b="1" lang="en" sz="2800">
                <a:solidFill>
                  <a:srgbClr val="FFFFFF"/>
                </a:solidFill>
                <a:latin typeface="Montserrat"/>
                <a:ea typeface="Montserrat"/>
                <a:cs typeface="Montserrat"/>
                <a:sym typeface="Montserrat"/>
              </a:rPr>
              <a:t>Transformer Architecture</a:t>
            </a:r>
            <a:endParaRPr b="1" i="0" sz="2800" u="none" cap="none" strike="noStrike">
              <a:solidFill>
                <a:srgbClr val="FFFFFF"/>
              </a:solidFill>
              <a:latin typeface="Montserrat"/>
              <a:ea typeface="Montserrat"/>
              <a:cs typeface="Montserrat"/>
              <a:sym typeface="Montserrat"/>
            </a:endParaRPr>
          </a:p>
        </p:txBody>
      </p:sp>
      <p:pic>
        <p:nvPicPr>
          <p:cNvPr id="144" name="Google Shape;144;g24bd6a9e84d_0_1"/>
          <p:cNvPicPr preferRelativeResize="0"/>
          <p:nvPr/>
        </p:nvPicPr>
        <p:blipFill rotWithShape="1">
          <a:blip r:embed="rId3">
            <a:alphaModFix/>
          </a:blip>
          <a:srcRect b="0" l="0" r="0" t="0"/>
          <a:stretch/>
        </p:blipFill>
        <p:spPr>
          <a:xfrm>
            <a:off x="8226875" y="0"/>
            <a:ext cx="917125" cy="917150"/>
          </a:xfrm>
          <a:prstGeom prst="rect">
            <a:avLst/>
          </a:prstGeom>
          <a:noFill/>
          <a:ln>
            <a:noFill/>
          </a:ln>
        </p:spPr>
      </p:pic>
      <p:pic>
        <p:nvPicPr>
          <p:cNvPr id="145" name="Google Shape;145;g24bd6a9e84d_0_1"/>
          <p:cNvPicPr preferRelativeResize="0"/>
          <p:nvPr/>
        </p:nvPicPr>
        <p:blipFill>
          <a:blip r:embed="rId4">
            <a:alphaModFix/>
          </a:blip>
          <a:stretch>
            <a:fillRect/>
          </a:stretch>
        </p:blipFill>
        <p:spPr>
          <a:xfrm>
            <a:off x="3195925" y="1064153"/>
            <a:ext cx="2752154" cy="3878035"/>
          </a:xfrm>
          <a:prstGeom prst="rect">
            <a:avLst/>
          </a:prstGeom>
          <a:noFill/>
          <a:ln>
            <a:noFill/>
          </a:ln>
        </p:spPr>
      </p:pic>
      <p:sp>
        <p:nvSpPr>
          <p:cNvPr id="146" name="Google Shape;146;g24bd6a9e84d_0_1"/>
          <p:cNvSpPr/>
          <p:nvPr/>
        </p:nvSpPr>
        <p:spPr>
          <a:xfrm>
            <a:off x="3312250" y="3876475"/>
            <a:ext cx="1203300" cy="629100"/>
          </a:xfrm>
          <a:prstGeom prst="rect">
            <a:avLst/>
          </a:prstGeom>
          <a:solidFill>
            <a:srgbClr val="EE3F00">
              <a:alpha val="1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24bd6a9e84d_0_1"/>
          <p:cNvSpPr/>
          <p:nvPr/>
        </p:nvSpPr>
        <p:spPr>
          <a:xfrm>
            <a:off x="4600200" y="3876475"/>
            <a:ext cx="1259700" cy="629100"/>
          </a:xfrm>
          <a:prstGeom prst="rect">
            <a:avLst/>
          </a:prstGeom>
          <a:solidFill>
            <a:srgbClr val="EE3F00">
              <a:alpha val="1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24bd6a9e84d_0_1"/>
          <p:cNvSpPr/>
          <p:nvPr/>
        </p:nvSpPr>
        <p:spPr>
          <a:xfrm>
            <a:off x="3324650" y="2417525"/>
            <a:ext cx="1203300" cy="1458900"/>
          </a:xfrm>
          <a:prstGeom prst="rect">
            <a:avLst/>
          </a:prstGeom>
          <a:solidFill>
            <a:srgbClr val="005DEE">
              <a:alpha val="1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24bd6a9e84d_0_1"/>
          <p:cNvSpPr/>
          <p:nvPr/>
        </p:nvSpPr>
        <p:spPr>
          <a:xfrm>
            <a:off x="2402200" y="4078750"/>
            <a:ext cx="793800" cy="192300"/>
          </a:xfrm>
          <a:prstGeom prst="rightArrow">
            <a:avLst>
              <a:gd fmla="val 10552" name="adj1"/>
              <a:gd fmla="val 4839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0" name="Google Shape;150;g24bd6a9e84d_0_1"/>
          <p:cNvSpPr txBox="1"/>
          <p:nvPr/>
        </p:nvSpPr>
        <p:spPr>
          <a:xfrm>
            <a:off x="908200" y="3974800"/>
            <a:ext cx="149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Embedding</a:t>
            </a:r>
            <a:endParaRPr b="1">
              <a:solidFill>
                <a:schemeClr val="lt1"/>
              </a:solidFill>
              <a:latin typeface="Montserrat"/>
              <a:ea typeface="Montserrat"/>
              <a:cs typeface="Montserrat"/>
              <a:sym typeface="Montserrat"/>
            </a:endParaRPr>
          </a:p>
        </p:txBody>
      </p:sp>
      <p:sp>
        <p:nvSpPr>
          <p:cNvPr id="151" name="Google Shape;151;g24bd6a9e84d_0_1"/>
          <p:cNvSpPr/>
          <p:nvPr/>
        </p:nvSpPr>
        <p:spPr>
          <a:xfrm>
            <a:off x="2402200" y="3050825"/>
            <a:ext cx="793800" cy="192300"/>
          </a:xfrm>
          <a:prstGeom prst="rightArrow">
            <a:avLst>
              <a:gd fmla="val 10552" name="adj1"/>
              <a:gd fmla="val 48391"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152" name="Google Shape;152;g24bd6a9e84d_0_1"/>
          <p:cNvSpPr txBox="1"/>
          <p:nvPr/>
        </p:nvSpPr>
        <p:spPr>
          <a:xfrm>
            <a:off x="908200" y="2946875"/>
            <a:ext cx="149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666666"/>
                </a:solidFill>
                <a:latin typeface="Montserrat"/>
                <a:ea typeface="Montserrat"/>
                <a:cs typeface="Montserrat"/>
                <a:sym typeface="Montserrat"/>
              </a:rPr>
              <a:t>Encoder</a:t>
            </a:r>
            <a:endParaRPr>
              <a:solidFill>
                <a:srgbClr val="666666"/>
              </a:solidFill>
              <a:latin typeface="Montserrat"/>
              <a:ea typeface="Montserrat"/>
              <a:cs typeface="Montserrat"/>
              <a:sym typeface="Montserrat"/>
            </a:endParaRPr>
          </a:p>
        </p:txBody>
      </p:sp>
      <p:grpSp>
        <p:nvGrpSpPr>
          <p:cNvPr id="153" name="Google Shape;153;g24bd6a9e84d_0_1"/>
          <p:cNvGrpSpPr/>
          <p:nvPr/>
        </p:nvGrpSpPr>
        <p:grpSpPr>
          <a:xfrm>
            <a:off x="4600200" y="1144175"/>
            <a:ext cx="3678375" cy="2732100"/>
            <a:chOff x="4600200" y="1144175"/>
            <a:chExt cx="3678375" cy="2732100"/>
          </a:xfrm>
        </p:grpSpPr>
        <p:sp>
          <p:nvSpPr>
            <p:cNvPr id="154" name="Google Shape;154;g24bd6a9e84d_0_1"/>
            <p:cNvSpPr/>
            <p:nvPr/>
          </p:nvSpPr>
          <p:spPr>
            <a:xfrm rot="10800000">
              <a:off x="5990775" y="2475600"/>
              <a:ext cx="793800" cy="192300"/>
            </a:xfrm>
            <a:prstGeom prst="rightArrow">
              <a:avLst>
                <a:gd fmla="val 10552" name="adj1"/>
                <a:gd fmla="val 48391"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155" name="Google Shape;155;g24bd6a9e84d_0_1"/>
            <p:cNvSpPr txBox="1"/>
            <p:nvPr/>
          </p:nvSpPr>
          <p:spPr>
            <a:xfrm>
              <a:off x="6784575" y="2371650"/>
              <a:ext cx="149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666666"/>
                  </a:solidFill>
                  <a:latin typeface="Montserrat"/>
                  <a:ea typeface="Montserrat"/>
                  <a:cs typeface="Montserrat"/>
                  <a:sym typeface="Montserrat"/>
                </a:rPr>
                <a:t>Decoder</a:t>
              </a:r>
              <a:endParaRPr>
                <a:solidFill>
                  <a:srgbClr val="666666"/>
                </a:solidFill>
                <a:latin typeface="Montserrat"/>
                <a:ea typeface="Montserrat"/>
                <a:cs typeface="Montserrat"/>
                <a:sym typeface="Montserrat"/>
              </a:endParaRPr>
            </a:p>
          </p:txBody>
        </p:sp>
        <p:sp>
          <p:nvSpPr>
            <p:cNvPr id="156" name="Google Shape;156;g24bd6a9e84d_0_1"/>
            <p:cNvSpPr/>
            <p:nvPr/>
          </p:nvSpPr>
          <p:spPr>
            <a:xfrm>
              <a:off x="4600200" y="1144175"/>
              <a:ext cx="1259700" cy="2732100"/>
            </a:xfrm>
            <a:prstGeom prst="rect">
              <a:avLst/>
            </a:prstGeom>
            <a:solidFill>
              <a:srgbClr val="3CEE00">
                <a:alpha val="1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0" name="Shape 160"/>
        <p:cNvGrpSpPr/>
        <p:nvPr/>
      </p:nvGrpSpPr>
      <p:grpSpPr>
        <a:xfrm>
          <a:off x="0" y="0"/>
          <a:ext cx="0" cy="0"/>
          <a:chOff x="0" y="0"/>
          <a:chExt cx="0" cy="0"/>
        </a:xfrm>
      </p:grpSpPr>
      <p:sp>
        <p:nvSpPr>
          <p:cNvPr id="161" name="Google Shape;161;g24b510121b4_0_27"/>
          <p:cNvSpPr txBox="1"/>
          <p:nvPr/>
        </p:nvSpPr>
        <p:spPr>
          <a:xfrm>
            <a:off x="311700" y="4398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2800"/>
              <a:buFont typeface="Arial"/>
              <a:buNone/>
            </a:pPr>
            <a:r>
              <a:rPr b="1" lang="en" sz="2800">
                <a:solidFill>
                  <a:srgbClr val="FFFFFF"/>
                </a:solidFill>
                <a:latin typeface="Montserrat"/>
                <a:ea typeface="Montserrat"/>
                <a:cs typeface="Montserrat"/>
                <a:sym typeface="Montserrat"/>
              </a:rPr>
              <a:t>Input </a:t>
            </a:r>
            <a:r>
              <a:rPr b="1" i="0" lang="en" sz="2800" u="none" cap="none" strike="noStrike">
                <a:solidFill>
                  <a:srgbClr val="FFFFFF"/>
                </a:solidFill>
                <a:latin typeface="Montserrat"/>
                <a:ea typeface="Montserrat"/>
                <a:cs typeface="Montserrat"/>
                <a:sym typeface="Montserrat"/>
              </a:rPr>
              <a:t>Embedding</a:t>
            </a:r>
            <a:endParaRPr b="1" i="0" sz="2800" u="none" cap="none" strike="noStrike">
              <a:solidFill>
                <a:srgbClr val="FFFFFF"/>
              </a:solidFill>
              <a:latin typeface="Montserrat"/>
              <a:ea typeface="Montserrat"/>
              <a:cs typeface="Montserrat"/>
              <a:sym typeface="Montserrat"/>
            </a:endParaRPr>
          </a:p>
        </p:txBody>
      </p:sp>
      <p:sp>
        <p:nvSpPr>
          <p:cNvPr id="162" name="Google Shape;162;g24b510121b4_0_27"/>
          <p:cNvSpPr txBox="1"/>
          <p:nvPr/>
        </p:nvSpPr>
        <p:spPr>
          <a:xfrm>
            <a:off x="311700" y="1081825"/>
            <a:ext cx="4795500" cy="3701400"/>
          </a:xfrm>
          <a:prstGeom prst="rect">
            <a:avLst/>
          </a:prstGeom>
          <a:noFill/>
          <a:ln>
            <a:noFill/>
          </a:ln>
        </p:spPr>
        <p:txBody>
          <a:bodyPr anchorCtr="0" anchor="t" bIns="91425" lIns="91425" spcFirstLastPara="1" rIns="91425" wrap="square" tIns="91425">
            <a:normAutofit/>
          </a:bodyPr>
          <a:lstStyle/>
          <a:p>
            <a:pPr indent="-336550" lvl="0" marL="457200" marR="0" rtl="0" algn="l">
              <a:lnSpc>
                <a:spcPct val="105000"/>
              </a:lnSpc>
              <a:spcBef>
                <a:spcPts val="0"/>
              </a:spcBef>
              <a:spcAft>
                <a:spcPts val="0"/>
              </a:spcAft>
              <a:buClr>
                <a:srgbClr val="FFFFFF"/>
              </a:buClr>
              <a:buSzPts val="1700"/>
              <a:buFont typeface="Montserrat Medium"/>
              <a:buChar char="-"/>
            </a:pPr>
            <a:r>
              <a:rPr lang="en" sz="1700">
                <a:solidFill>
                  <a:srgbClr val="FFFFFF"/>
                </a:solidFill>
                <a:latin typeface="Montserrat Medium"/>
                <a:ea typeface="Montserrat Medium"/>
                <a:cs typeface="Montserrat Medium"/>
                <a:sym typeface="Montserrat Medium"/>
              </a:rPr>
              <a:t>Extracts the information about the individual words</a:t>
            </a:r>
            <a:endParaRPr sz="1700">
              <a:solidFill>
                <a:srgbClr val="FFFFFF"/>
              </a:solidFill>
              <a:latin typeface="Montserrat Medium"/>
              <a:ea typeface="Montserrat Medium"/>
              <a:cs typeface="Montserrat Medium"/>
              <a:sym typeface="Montserrat Medium"/>
            </a:endParaRPr>
          </a:p>
          <a:p>
            <a:pPr indent="0" lvl="0" marL="0" marR="0" rtl="0" algn="ctr">
              <a:lnSpc>
                <a:spcPct val="105000"/>
              </a:lnSpc>
              <a:spcBef>
                <a:spcPts val="0"/>
              </a:spcBef>
              <a:spcAft>
                <a:spcPts val="0"/>
              </a:spcAft>
              <a:buNone/>
            </a:pPr>
            <a:r>
              <a:t/>
            </a:r>
            <a:endParaRPr sz="1500">
              <a:solidFill>
                <a:srgbClr val="FFFFFF"/>
              </a:solidFill>
              <a:latin typeface="Montserrat Medium"/>
              <a:ea typeface="Montserrat Medium"/>
              <a:cs typeface="Montserrat Medium"/>
              <a:sym typeface="Montserrat Medium"/>
            </a:endParaRPr>
          </a:p>
          <a:p>
            <a:pPr indent="-336550" lvl="0" marL="457200" marR="0" rtl="0" algn="l">
              <a:lnSpc>
                <a:spcPct val="105000"/>
              </a:lnSpc>
              <a:spcBef>
                <a:spcPts val="0"/>
              </a:spcBef>
              <a:spcAft>
                <a:spcPts val="0"/>
              </a:spcAft>
              <a:buClr>
                <a:srgbClr val="FFFFFF"/>
              </a:buClr>
              <a:buSzPts val="1700"/>
              <a:buFont typeface="Montserrat Medium"/>
              <a:buChar char="-"/>
            </a:pPr>
            <a:r>
              <a:rPr lang="en" sz="1700">
                <a:solidFill>
                  <a:srgbClr val="FFFFFF"/>
                </a:solidFill>
                <a:latin typeface="Montserrat Medium"/>
                <a:ea typeface="Montserrat Medium"/>
                <a:cs typeface="Montserrat Medium"/>
                <a:sym typeface="Montserrat Medium"/>
              </a:rPr>
              <a:t>Input Embedding maps words to vectors</a:t>
            </a:r>
            <a:endParaRPr sz="1700">
              <a:solidFill>
                <a:srgbClr val="FFFFFF"/>
              </a:solidFill>
              <a:latin typeface="Montserrat Medium"/>
              <a:ea typeface="Montserrat Medium"/>
              <a:cs typeface="Montserrat Medium"/>
              <a:sym typeface="Montserrat Medium"/>
            </a:endParaRPr>
          </a:p>
          <a:p>
            <a:pPr indent="0" lvl="0" marL="0" marR="0" rtl="0" algn="ctr">
              <a:lnSpc>
                <a:spcPct val="105000"/>
              </a:lnSpc>
              <a:spcBef>
                <a:spcPts val="0"/>
              </a:spcBef>
              <a:spcAft>
                <a:spcPts val="0"/>
              </a:spcAft>
              <a:buNone/>
            </a:pPr>
            <a:r>
              <a:t/>
            </a:r>
            <a:endParaRPr sz="800">
              <a:solidFill>
                <a:srgbClr val="FFFFFF"/>
              </a:solidFill>
              <a:latin typeface="Montserrat Medium"/>
              <a:ea typeface="Montserrat Medium"/>
              <a:cs typeface="Montserrat Medium"/>
              <a:sym typeface="Montserrat Medium"/>
            </a:endParaRPr>
          </a:p>
          <a:p>
            <a:pPr indent="0" lvl="0" marL="0" marR="0" rtl="0" algn="ctr">
              <a:lnSpc>
                <a:spcPct val="105000"/>
              </a:lnSpc>
              <a:spcBef>
                <a:spcPts val="0"/>
              </a:spcBef>
              <a:spcAft>
                <a:spcPts val="0"/>
              </a:spcAft>
              <a:buNone/>
            </a:pPr>
            <a:r>
              <a:rPr lang="en" sz="1700">
                <a:solidFill>
                  <a:srgbClr val="FFFFFF"/>
                </a:solidFill>
                <a:latin typeface="Montserrat Medium"/>
                <a:ea typeface="Montserrat Medium"/>
                <a:cs typeface="Montserrat Medium"/>
                <a:sym typeface="Montserrat Medium"/>
              </a:rPr>
              <a:t>Similar Words = Closer Coordinates</a:t>
            </a:r>
            <a:endParaRPr sz="1700">
              <a:solidFill>
                <a:srgbClr val="FFFFFF"/>
              </a:solidFill>
              <a:latin typeface="Montserrat Medium"/>
              <a:ea typeface="Montserrat Medium"/>
              <a:cs typeface="Montserrat Medium"/>
              <a:sym typeface="Montserrat Medium"/>
            </a:endParaRPr>
          </a:p>
        </p:txBody>
      </p:sp>
      <p:pic>
        <p:nvPicPr>
          <p:cNvPr id="163" name="Google Shape;163;g24b510121b4_0_27"/>
          <p:cNvPicPr preferRelativeResize="0"/>
          <p:nvPr/>
        </p:nvPicPr>
        <p:blipFill rotWithShape="1">
          <a:blip r:embed="rId3">
            <a:alphaModFix/>
          </a:blip>
          <a:srcRect b="0" l="0" r="0" t="0"/>
          <a:stretch/>
        </p:blipFill>
        <p:spPr>
          <a:xfrm>
            <a:off x="8226875" y="0"/>
            <a:ext cx="917125" cy="917150"/>
          </a:xfrm>
          <a:prstGeom prst="rect">
            <a:avLst/>
          </a:prstGeom>
          <a:noFill/>
          <a:ln>
            <a:noFill/>
          </a:ln>
        </p:spPr>
      </p:pic>
      <p:sp>
        <p:nvSpPr>
          <p:cNvPr id="164" name="Google Shape;164;g24b510121b4_0_27"/>
          <p:cNvSpPr txBox="1"/>
          <p:nvPr/>
        </p:nvSpPr>
        <p:spPr>
          <a:xfrm>
            <a:off x="1571300" y="4033863"/>
            <a:ext cx="2061900" cy="400200"/>
          </a:xfrm>
          <a:prstGeom prst="rect">
            <a:avLst/>
          </a:prstGeom>
          <a:solidFill>
            <a:schemeClr val="accent4"/>
          </a:solid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Input Embeddings</a:t>
            </a:r>
            <a:endParaRPr b="1">
              <a:solidFill>
                <a:schemeClr val="lt1"/>
              </a:solidFill>
              <a:latin typeface="Montserrat"/>
              <a:ea typeface="Montserrat"/>
              <a:cs typeface="Montserrat"/>
              <a:sym typeface="Montserrat"/>
            </a:endParaRPr>
          </a:p>
        </p:txBody>
      </p:sp>
      <p:sp>
        <p:nvSpPr>
          <p:cNvPr id="165" name="Google Shape;165;g24b510121b4_0_27"/>
          <p:cNvSpPr txBox="1"/>
          <p:nvPr/>
        </p:nvSpPr>
        <p:spPr>
          <a:xfrm>
            <a:off x="1422750" y="4689025"/>
            <a:ext cx="257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Alex     plays   football</a:t>
            </a:r>
            <a:endParaRPr>
              <a:solidFill>
                <a:schemeClr val="lt1"/>
              </a:solidFill>
              <a:latin typeface="Montserrat"/>
              <a:ea typeface="Montserrat"/>
              <a:cs typeface="Montserrat"/>
              <a:sym typeface="Montserrat"/>
            </a:endParaRPr>
          </a:p>
        </p:txBody>
      </p:sp>
      <p:cxnSp>
        <p:nvCxnSpPr>
          <p:cNvPr id="166" name="Google Shape;166;g24b510121b4_0_27"/>
          <p:cNvCxnSpPr/>
          <p:nvPr/>
        </p:nvCxnSpPr>
        <p:spPr>
          <a:xfrm rot="10800000">
            <a:off x="1978375" y="4450525"/>
            <a:ext cx="0" cy="332700"/>
          </a:xfrm>
          <a:prstGeom prst="straightConnector1">
            <a:avLst/>
          </a:prstGeom>
          <a:noFill/>
          <a:ln cap="flat" cmpd="sng" w="28575">
            <a:solidFill>
              <a:schemeClr val="lt1"/>
            </a:solidFill>
            <a:prstDash val="solid"/>
            <a:round/>
            <a:headEnd len="med" w="med" type="none"/>
            <a:tailEnd len="med" w="med" type="stealth"/>
          </a:ln>
        </p:spPr>
      </p:cxnSp>
      <p:cxnSp>
        <p:nvCxnSpPr>
          <p:cNvPr id="167" name="Google Shape;167;g24b510121b4_0_27"/>
          <p:cNvCxnSpPr/>
          <p:nvPr/>
        </p:nvCxnSpPr>
        <p:spPr>
          <a:xfrm rot="10800000">
            <a:off x="2602250" y="4450525"/>
            <a:ext cx="0" cy="332700"/>
          </a:xfrm>
          <a:prstGeom prst="straightConnector1">
            <a:avLst/>
          </a:prstGeom>
          <a:noFill/>
          <a:ln cap="flat" cmpd="sng" w="28575">
            <a:solidFill>
              <a:schemeClr val="lt1"/>
            </a:solidFill>
            <a:prstDash val="solid"/>
            <a:round/>
            <a:headEnd len="med" w="med" type="none"/>
            <a:tailEnd len="med" w="med" type="stealth"/>
          </a:ln>
        </p:spPr>
      </p:cxnSp>
      <p:cxnSp>
        <p:nvCxnSpPr>
          <p:cNvPr id="168" name="Google Shape;168;g24b510121b4_0_27"/>
          <p:cNvCxnSpPr/>
          <p:nvPr/>
        </p:nvCxnSpPr>
        <p:spPr>
          <a:xfrm rot="10800000">
            <a:off x="3264550" y="4450525"/>
            <a:ext cx="0" cy="332700"/>
          </a:xfrm>
          <a:prstGeom prst="straightConnector1">
            <a:avLst/>
          </a:prstGeom>
          <a:noFill/>
          <a:ln cap="flat" cmpd="sng" w="28575">
            <a:solidFill>
              <a:schemeClr val="lt1"/>
            </a:solidFill>
            <a:prstDash val="solid"/>
            <a:round/>
            <a:headEnd len="med" w="med" type="none"/>
            <a:tailEnd len="med" w="med" type="stealth"/>
          </a:ln>
        </p:spPr>
      </p:cxnSp>
      <p:cxnSp>
        <p:nvCxnSpPr>
          <p:cNvPr id="169" name="Google Shape;169;g24b510121b4_0_27"/>
          <p:cNvCxnSpPr/>
          <p:nvPr/>
        </p:nvCxnSpPr>
        <p:spPr>
          <a:xfrm rot="10800000">
            <a:off x="1959163" y="3684700"/>
            <a:ext cx="0" cy="332700"/>
          </a:xfrm>
          <a:prstGeom prst="straightConnector1">
            <a:avLst/>
          </a:prstGeom>
          <a:noFill/>
          <a:ln cap="flat" cmpd="sng" w="28575">
            <a:solidFill>
              <a:schemeClr val="lt1"/>
            </a:solidFill>
            <a:prstDash val="solid"/>
            <a:round/>
            <a:headEnd len="med" w="med" type="none"/>
            <a:tailEnd len="med" w="med" type="stealth"/>
          </a:ln>
        </p:spPr>
      </p:cxnSp>
      <p:cxnSp>
        <p:nvCxnSpPr>
          <p:cNvPr id="170" name="Google Shape;170;g24b510121b4_0_27"/>
          <p:cNvCxnSpPr/>
          <p:nvPr/>
        </p:nvCxnSpPr>
        <p:spPr>
          <a:xfrm rot="10800000">
            <a:off x="2583038" y="3684700"/>
            <a:ext cx="0" cy="332700"/>
          </a:xfrm>
          <a:prstGeom prst="straightConnector1">
            <a:avLst/>
          </a:prstGeom>
          <a:noFill/>
          <a:ln cap="flat" cmpd="sng" w="28575">
            <a:solidFill>
              <a:schemeClr val="lt1"/>
            </a:solidFill>
            <a:prstDash val="solid"/>
            <a:round/>
            <a:headEnd len="med" w="med" type="none"/>
            <a:tailEnd len="med" w="med" type="stealth"/>
          </a:ln>
        </p:spPr>
      </p:cxnSp>
      <p:cxnSp>
        <p:nvCxnSpPr>
          <p:cNvPr id="171" name="Google Shape;171;g24b510121b4_0_27"/>
          <p:cNvCxnSpPr/>
          <p:nvPr/>
        </p:nvCxnSpPr>
        <p:spPr>
          <a:xfrm rot="10800000">
            <a:off x="3245338" y="3684700"/>
            <a:ext cx="0" cy="332700"/>
          </a:xfrm>
          <a:prstGeom prst="straightConnector1">
            <a:avLst/>
          </a:prstGeom>
          <a:noFill/>
          <a:ln cap="flat" cmpd="sng" w="28575">
            <a:solidFill>
              <a:schemeClr val="lt1"/>
            </a:solidFill>
            <a:prstDash val="solid"/>
            <a:round/>
            <a:headEnd len="med" w="med" type="none"/>
            <a:tailEnd len="med" w="med" type="stealth"/>
          </a:ln>
        </p:spPr>
      </p:cxnSp>
      <p:sp>
        <p:nvSpPr>
          <p:cNvPr id="172" name="Google Shape;172;g24b510121b4_0_27"/>
          <p:cNvSpPr/>
          <p:nvPr/>
        </p:nvSpPr>
        <p:spPr>
          <a:xfrm>
            <a:off x="1890625" y="3240475"/>
            <a:ext cx="137100" cy="13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24b510121b4_0_27"/>
          <p:cNvSpPr/>
          <p:nvPr/>
        </p:nvSpPr>
        <p:spPr>
          <a:xfrm>
            <a:off x="1890625" y="3377575"/>
            <a:ext cx="137100" cy="13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24b510121b4_0_27"/>
          <p:cNvSpPr/>
          <p:nvPr/>
        </p:nvSpPr>
        <p:spPr>
          <a:xfrm>
            <a:off x="1890625" y="3514675"/>
            <a:ext cx="137100" cy="13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24b510121b4_0_27"/>
          <p:cNvSpPr/>
          <p:nvPr/>
        </p:nvSpPr>
        <p:spPr>
          <a:xfrm>
            <a:off x="2514500" y="3240475"/>
            <a:ext cx="137100" cy="13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24b510121b4_0_27"/>
          <p:cNvSpPr/>
          <p:nvPr/>
        </p:nvSpPr>
        <p:spPr>
          <a:xfrm>
            <a:off x="2514500" y="3377575"/>
            <a:ext cx="137100" cy="13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24b510121b4_0_27"/>
          <p:cNvSpPr/>
          <p:nvPr/>
        </p:nvSpPr>
        <p:spPr>
          <a:xfrm>
            <a:off x="2514500" y="3514675"/>
            <a:ext cx="137100" cy="13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24b510121b4_0_27"/>
          <p:cNvSpPr/>
          <p:nvPr/>
        </p:nvSpPr>
        <p:spPr>
          <a:xfrm>
            <a:off x="3176800" y="3240475"/>
            <a:ext cx="137100" cy="13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24b510121b4_0_27"/>
          <p:cNvSpPr/>
          <p:nvPr/>
        </p:nvSpPr>
        <p:spPr>
          <a:xfrm>
            <a:off x="3176800" y="3377575"/>
            <a:ext cx="137100" cy="13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24b510121b4_0_27"/>
          <p:cNvSpPr/>
          <p:nvPr/>
        </p:nvSpPr>
        <p:spPr>
          <a:xfrm>
            <a:off x="3176800" y="3514675"/>
            <a:ext cx="137100" cy="13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g24b510121b4_0_27"/>
          <p:cNvPicPr preferRelativeResize="0"/>
          <p:nvPr/>
        </p:nvPicPr>
        <p:blipFill>
          <a:blip r:embed="rId4">
            <a:alphaModFix/>
          </a:blip>
          <a:stretch>
            <a:fillRect/>
          </a:stretch>
        </p:blipFill>
        <p:spPr>
          <a:xfrm>
            <a:off x="5107200" y="976125"/>
            <a:ext cx="3731999" cy="36297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4bd6a9e84d_2_57"/>
          <p:cNvSpPr txBox="1"/>
          <p:nvPr/>
        </p:nvSpPr>
        <p:spPr>
          <a:xfrm>
            <a:off x="311700" y="4398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2800"/>
              <a:buFont typeface="Arial"/>
              <a:buNone/>
            </a:pPr>
            <a:r>
              <a:rPr b="1" lang="en" sz="2800">
                <a:solidFill>
                  <a:srgbClr val="FFFFFF"/>
                </a:solidFill>
                <a:latin typeface="Montserrat"/>
                <a:ea typeface="Montserrat"/>
                <a:cs typeface="Montserrat"/>
                <a:sym typeface="Montserrat"/>
              </a:rPr>
              <a:t>Positional Encoding</a:t>
            </a:r>
            <a:endParaRPr b="1" i="0" sz="2800" u="none" cap="none" strike="noStrike">
              <a:solidFill>
                <a:srgbClr val="FFFFFF"/>
              </a:solidFill>
              <a:latin typeface="Montserrat"/>
              <a:ea typeface="Montserrat"/>
              <a:cs typeface="Montserrat"/>
              <a:sym typeface="Montserrat"/>
            </a:endParaRPr>
          </a:p>
        </p:txBody>
      </p:sp>
      <p:sp>
        <p:nvSpPr>
          <p:cNvPr id="187" name="Google Shape;187;g24bd6a9e84d_2_57"/>
          <p:cNvSpPr txBox="1"/>
          <p:nvPr/>
        </p:nvSpPr>
        <p:spPr>
          <a:xfrm>
            <a:off x="311700" y="1152475"/>
            <a:ext cx="5197500" cy="3614100"/>
          </a:xfrm>
          <a:prstGeom prst="rect">
            <a:avLst/>
          </a:prstGeom>
          <a:noFill/>
          <a:ln>
            <a:noFill/>
          </a:ln>
        </p:spPr>
        <p:txBody>
          <a:bodyPr anchorCtr="0" anchor="t" bIns="91425" lIns="91425" spcFirstLastPara="1" rIns="91425" wrap="square" tIns="91425">
            <a:normAutofit lnSpcReduction="10000"/>
          </a:bodyPr>
          <a:lstStyle/>
          <a:p>
            <a:pPr indent="0" lvl="0" marL="0" marR="0" rtl="0" algn="ctr">
              <a:lnSpc>
                <a:spcPct val="105000"/>
              </a:lnSpc>
              <a:spcBef>
                <a:spcPts val="0"/>
              </a:spcBef>
              <a:spcAft>
                <a:spcPts val="0"/>
              </a:spcAft>
              <a:buNone/>
            </a:pPr>
            <a:r>
              <a:rPr lang="en" sz="1700">
                <a:solidFill>
                  <a:srgbClr val="FFFFFF"/>
                </a:solidFill>
                <a:latin typeface="Montserrat Medium"/>
                <a:ea typeface="Montserrat Medium"/>
                <a:cs typeface="Montserrat Medium"/>
                <a:sym typeface="Montserrat Medium"/>
              </a:rPr>
              <a:t>Embeds information about the position of the word in a sentence</a:t>
            </a:r>
            <a:endParaRPr sz="1700">
              <a:solidFill>
                <a:srgbClr val="FFFFFF"/>
              </a:solidFill>
              <a:latin typeface="Montserrat Medium"/>
              <a:ea typeface="Montserrat Medium"/>
              <a:cs typeface="Montserrat Medium"/>
              <a:sym typeface="Montserrat Medium"/>
            </a:endParaRPr>
          </a:p>
          <a:p>
            <a:pPr indent="0" lvl="0" marL="0" marR="0" rtl="0" algn="ctr">
              <a:lnSpc>
                <a:spcPct val="105000"/>
              </a:lnSpc>
              <a:spcBef>
                <a:spcPts val="0"/>
              </a:spcBef>
              <a:spcAft>
                <a:spcPts val="0"/>
              </a:spcAft>
              <a:buNone/>
            </a:pPr>
            <a:r>
              <a:t/>
            </a:r>
            <a:endParaRPr sz="1700">
              <a:solidFill>
                <a:srgbClr val="FFFFFF"/>
              </a:solidFill>
              <a:latin typeface="Montserrat Medium"/>
              <a:ea typeface="Montserrat Medium"/>
              <a:cs typeface="Montserrat Medium"/>
              <a:sym typeface="Montserrat Medium"/>
            </a:endParaRPr>
          </a:p>
          <a:p>
            <a:pPr indent="0" lvl="0" marL="0" marR="0" rtl="0" algn="ctr">
              <a:lnSpc>
                <a:spcPct val="105000"/>
              </a:lnSpc>
              <a:spcBef>
                <a:spcPts val="0"/>
              </a:spcBef>
              <a:spcAft>
                <a:spcPts val="0"/>
              </a:spcAft>
              <a:buNone/>
            </a:pPr>
            <a:r>
              <a:rPr lang="en" sz="1700">
                <a:solidFill>
                  <a:srgbClr val="FFFFFF"/>
                </a:solidFill>
                <a:latin typeface="Montserrat Medium"/>
                <a:ea typeface="Montserrat Medium"/>
                <a:cs typeface="Montserrat Medium"/>
                <a:sym typeface="Montserrat Medium"/>
              </a:rPr>
              <a:t>Necessary to establish sequence in the parallel input</a:t>
            </a:r>
            <a:endParaRPr sz="1700">
              <a:solidFill>
                <a:srgbClr val="FFFFFF"/>
              </a:solidFill>
              <a:latin typeface="Montserrat Medium"/>
              <a:ea typeface="Montserrat Medium"/>
              <a:cs typeface="Montserrat Medium"/>
              <a:sym typeface="Montserrat Medium"/>
            </a:endParaRPr>
          </a:p>
          <a:p>
            <a:pPr indent="0" lvl="0" marL="0" marR="0" rtl="0" algn="ctr">
              <a:lnSpc>
                <a:spcPct val="105000"/>
              </a:lnSpc>
              <a:spcBef>
                <a:spcPts val="0"/>
              </a:spcBef>
              <a:spcAft>
                <a:spcPts val="0"/>
              </a:spcAft>
              <a:buNone/>
            </a:pPr>
            <a:r>
              <a:t/>
            </a:r>
            <a:endParaRPr sz="1700">
              <a:solidFill>
                <a:srgbClr val="FFFFFF"/>
              </a:solidFill>
              <a:latin typeface="Montserrat Medium"/>
              <a:ea typeface="Montserrat Medium"/>
              <a:cs typeface="Montserrat Medium"/>
              <a:sym typeface="Montserrat Medium"/>
            </a:endParaRPr>
          </a:p>
          <a:p>
            <a:pPr indent="0" lvl="0" marL="0" marR="0" rtl="0" algn="ctr">
              <a:lnSpc>
                <a:spcPct val="105000"/>
              </a:lnSpc>
              <a:spcBef>
                <a:spcPts val="0"/>
              </a:spcBef>
              <a:spcAft>
                <a:spcPts val="0"/>
              </a:spcAft>
              <a:buNone/>
            </a:pPr>
            <a:r>
              <a:rPr lang="en" sz="1700">
                <a:solidFill>
                  <a:schemeClr val="accent4"/>
                </a:solidFill>
                <a:latin typeface="Montserrat Medium"/>
                <a:ea typeface="Montserrat Medium"/>
                <a:cs typeface="Montserrat Medium"/>
                <a:sym typeface="Montserrat Medium"/>
              </a:rPr>
              <a:t>White dog and black cat</a:t>
            </a:r>
            <a:endParaRPr sz="1700">
              <a:solidFill>
                <a:schemeClr val="accent4"/>
              </a:solidFill>
              <a:latin typeface="Montserrat Medium"/>
              <a:ea typeface="Montserrat Medium"/>
              <a:cs typeface="Montserrat Medium"/>
              <a:sym typeface="Montserrat Medium"/>
            </a:endParaRPr>
          </a:p>
          <a:p>
            <a:pPr indent="0" lvl="0" marL="0" marR="0" rtl="0" algn="ctr">
              <a:lnSpc>
                <a:spcPct val="105000"/>
              </a:lnSpc>
              <a:spcBef>
                <a:spcPts val="0"/>
              </a:spcBef>
              <a:spcAft>
                <a:spcPts val="0"/>
              </a:spcAft>
              <a:buNone/>
            </a:pPr>
            <a:r>
              <a:t/>
            </a:r>
            <a:endParaRPr sz="1100">
              <a:solidFill>
                <a:schemeClr val="accent4"/>
              </a:solidFill>
              <a:latin typeface="Montserrat Medium"/>
              <a:ea typeface="Montserrat Medium"/>
              <a:cs typeface="Montserrat Medium"/>
              <a:sym typeface="Montserrat Medium"/>
            </a:endParaRPr>
          </a:p>
          <a:p>
            <a:pPr indent="0" lvl="0" marL="0" marR="0" rtl="0" algn="ctr">
              <a:lnSpc>
                <a:spcPct val="105000"/>
              </a:lnSpc>
              <a:spcBef>
                <a:spcPts val="0"/>
              </a:spcBef>
              <a:spcAft>
                <a:spcPts val="0"/>
              </a:spcAft>
              <a:buNone/>
            </a:pPr>
            <a:r>
              <a:t/>
            </a:r>
            <a:endParaRPr sz="1700">
              <a:solidFill>
                <a:srgbClr val="FFFFFF"/>
              </a:solidFill>
              <a:latin typeface="Montserrat Medium"/>
              <a:ea typeface="Montserrat Medium"/>
              <a:cs typeface="Montserrat Medium"/>
              <a:sym typeface="Montserrat Medium"/>
            </a:endParaRPr>
          </a:p>
          <a:p>
            <a:pPr indent="0" lvl="0" marL="0" marR="0" rtl="0" algn="ctr">
              <a:lnSpc>
                <a:spcPct val="105000"/>
              </a:lnSpc>
              <a:spcBef>
                <a:spcPts val="0"/>
              </a:spcBef>
              <a:spcAft>
                <a:spcPts val="0"/>
              </a:spcAft>
              <a:buNone/>
            </a:pPr>
            <a:r>
              <a:t/>
            </a:r>
            <a:endParaRPr sz="1700">
              <a:solidFill>
                <a:srgbClr val="FFFFFF"/>
              </a:solidFill>
              <a:latin typeface="Montserrat Medium"/>
              <a:ea typeface="Montserrat Medium"/>
              <a:cs typeface="Montserrat Medium"/>
              <a:sym typeface="Montserrat Medium"/>
            </a:endParaRPr>
          </a:p>
          <a:p>
            <a:pPr indent="0" lvl="0" marL="0" marR="0" rtl="0" algn="ctr">
              <a:lnSpc>
                <a:spcPct val="105000"/>
              </a:lnSpc>
              <a:spcBef>
                <a:spcPts val="0"/>
              </a:spcBef>
              <a:spcAft>
                <a:spcPts val="0"/>
              </a:spcAft>
              <a:buNone/>
            </a:pPr>
            <a:r>
              <a:rPr lang="en" sz="1700">
                <a:solidFill>
                  <a:srgbClr val="FFFFFF"/>
                </a:solidFill>
                <a:latin typeface="Montserrat Medium"/>
                <a:ea typeface="Montserrat Medium"/>
                <a:cs typeface="Montserrat Medium"/>
                <a:sym typeface="Montserrat Medium"/>
              </a:rPr>
              <a:t>Words can have a different meaning depending on the position</a:t>
            </a:r>
            <a:endParaRPr sz="1700">
              <a:solidFill>
                <a:srgbClr val="FFFFFF"/>
              </a:solidFill>
              <a:latin typeface="Montserrat Medium"/>
              <a:ea typeface="Montserrat Medium"/>
              <a:cs typeface="Montserrat Medium"/>
              <a:sym typeface="Montserrat Medium"/>
            </a:endParaRPr>
          </a:p>
          <a:p>
            <a:pPr indent="0" lvl="0" marL="0" marR="0" rtl="0" algn="ctr">
              <a:lnSpc>
                <a:spcPct val="105000"/>
              </a:lnSpc>
              <a:spcBef>
                <a:spcPts val="0"/>
              </a:spcBef>
              <a:spcAft>
                <a:spcPts val="0"/>
              </a:spcAft>
              <a:buNone/>
            </a:pPr>
            <a:r>
              <a:t/>
            </a:r>
            <a:endParaRPr sz="1700">
              <a:solidFill>
                <a:srgbClr val="FFFFFF"/>
              </a:solidFill>
              <a:latin typeface="Montserrat Medium"/>
              <a:ea typeface="Montserrat Medium"/>
              <a:cs typeface="Montserrat Medium"/>
              <a:sym typeface="Montserrat Medium"/>
            </a:endParaRPr>
          </a:p>
          <a:p>
            <a:pPr indent="0" lvl="0" marL="0" marR="0" rtl="0" algn="ctr">
              <a:lnSpc>
                <a:spcPct val="105000"/>
              </a:lnSpc>
              <a:spcBef>
                <a:spcPts val="0"/>
              </a:spcBef>
              <a:spcAft>
                <a:spcPts val="0"/>
              </a:spcAft>
              <a:buNone/>
            </a:pPr>
            <a:r>
              <a:rPr lang="en" sz="1700">
                <a:solidFill>
                  <a:schemeClr val="accent4"/>
                </a:solidFill>
                <a:latin typeface="Montserrat Medium"/>
                <a:ea typeface="Montserrat Medium"/>
                <a:cs typeface="Montserrat Medium"/>
                <a:sym typeface="Montserrat Medium"/>
              </a:rPr>
              <a:t>“Dear John, …” vs “Ask my dear friend John”</a:t>
            </a:r>
            <a:endParaRPr sz="1700">
              <a:solidFill>
                <a:schemeClr val="accent4"/>
              </a:solidFill>
              <a:latin typeface="Montserrat Medium"/>
              <a:ea typeface="Montserrat Medium"/>
              <a:cs typeface="Montserrat Medium"/>
              <a:sym typeface="Montserrat Medium"/>
            </a:endParaRPr>
          </a:p>
        </p:txBody>
      </p:sp>
      <p:pic>
        <p:nvPicPr>
          <p:cNvPr id="188" name="Google Shape;188;g24bd6a9e84d_2_57"/>
          <p:cNvPicPr preferRelativeResize="0"/>
          <p:nvPr/>
        </p:nvPicPr>
        <p:blipFill rotWithShape="1">
          <a:blip r:embed="rId3">
            <a:alphaModFix/>
          </a:blip>
          <a:srcRect b="0" l="0" r="0" t="0"/>
          <a:stretch/>
        </p:blipFill>
        <p:spPr>
          <a:xfrm>
            <a:off x="8226875" y="0"/>
            <a:ext cx="917125" cy="917150"/>
          </a:xfrm>
          <a:prstGeom prst="rect">
            <a:avLst/>
          </a:prstGeom>
          <a:noFill/>
          <a:ln>
            <a:noFill/>
          </a:ln>
        </p:spPr>
      </p:pic>
      <p:pic>
        <p:nvPicPr>
          <p:cNvPr id="189" name="Google Shape;189;g24bd6a9e84d_2_57"/>
          <p:cNvPicPr preferRelativeResize="0"/>
          <p:nvPr/>
        </p:nvPicPr>
        <p:blipFill rotWithShape="1">
          <a:blip r:embed="rId4">
            <a:alphaModFix/>
          </a:blip>
          <a:srcRect b="8337" l="3501" r="50000" t="71746"/>
          <a:stretch/>
        </p:blipFill>
        <p:spPr>
          <a:xfrm>
            <a:off x="6142025" y="2147673"/>
            <a:ext cx="2690276" cy="1623701"/>
          </a:xfrm>
          <a:prstGeom prst="rect">
            <a:avLst/>
          </a:prstGeom>
          <a:noFill/>
          <a:ln>
            <a:noFill/>
          </a:ln>
        </p:spPr>
      </p:pic>
      <p:sp>
        <p:nvSpPr>
          <p:cNvPr id="190" name="Google Shape;190;g24bd6a9e84d_2_57"/>
          <p:cNvSpPr txBox="1"/>
          <p:nvPr/>
        </p:nvSpPr>
        <p:spPr>
          <a:xfrm>
            <a:off x="1565250" y="2955575"/>
            <a:ext cx="2690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1</a:t>
            </a:r>
            <a:r>
              <a:rPr lang="en">
                <a:solidFill>
                  <a:schemeClr val="accent4"/>
                </a:solidFill>
                <a:latin typeface="Montserrat"/>
                <a:ea typeface="Montserrat"/>
                <a:cs typeface="Montserrat"/>
                <a:sym typeface="Montserrat"/>
              </a:rPr>
              <a:t>    1        </a:t>
            </a:r>
            <a:r>
              <a:rPr lang="en" sz="1500">
                <a:solidFill>
                  <a:schemeClr val="accent4"/>
                </a:solidFill>
                <a:latin typeface="Montserrat"/>
                <a:ea typeface="Montserrat"/>
                <a:cs typeface="Montserrat"/>
                <a:sym typeface="Montserrat"/>
              </a:rPr>
              <a:t> </a:t>
            </a:r>
            <a:r>
              <a:rPr lang="en">
                <a:solidFill>
                  <a:schemeClr val="accent4"/>
                </a:solidFill>
                <a:latin typeface="Montserrat"/>
                <a:ea typeface="Montserrat"/>
                <a:cs typeface="Montserrat"/>
                <a:sym typeface="Montserrat"/>
              </a:rPr>
              <a:t> 2     </a:t>
            </a:r>
            <a:r>
              <a:rPr lang="en" sz="1200">
                <a:solidFill>
                  <a:schemeClr val="accent4"/>
                </a:solidFill>
                <a:latin typeface="Montserrat"/>
                <a:ea typeface="Montserrat"/>
                <a:cs typeface="Montserrat"/>
                <a:sym typeface="Montserrat"/>
              </a:rPr>
              <a:t> </a:t>
            </a:r>
            <a:r>
              <a:rPr lang="en">
                <a:solidFill>
                  <a:schemeClr val="accent4"/>
                </a:solidFill>
                <a:latin typeface="Montserrat"/>
                <a:ea typeface="Montserrat"/>
                <a:cs typeface="Montserrat"/>
                <a:sym typeface="Montserrat"/>
              </a:rPr>
              <a:t>   3         4        </a:t>
            </a:r>
            <a:r>
              <a:rPr lang="en" sz="1200">
                <a:solidFill>
                  <a:schemeClr val="accent4"/>
                </a:solidFill>
                <a:latin typeface="Montserrat"/>
                <a:ea typeface="Montserrat"/>
                <a:cs typeface="Montserrat"/>
                <a:sym typeface="Montserrat"/>
              </a:rPr>
              <a:t> </a:t>
            </a:r>
            <a:r>
              <a:rPr lang="en">
                <a:solidFill>
                  <a:schemeClr val="accent4"/>
                </a:solidFill>
                <a:latin typeface="Montserrat"/>
                <a:ea typeface="Montserrat"/>
                <a:cs typeface="Montserrat"/>
                <a:sym typeface="Montserrat"/>
              </a:rPr>
              <a:t> 5</a:t>
            </a:r>
            <a:endParaRPr>
              <a:solidFill>
                <a:schemeClr val="accent4"/>
              </a:solidFill>
              <a:latin typeface="Montserrat"/>
              <a:ea typeface="Montserrat"/>
              <a:cs typeface="Montserrat"/>
              <a:sym typeface="Montserrat"/>
            </a:endParaRPr>
          </a:p>
        </p:txBody>
      </p:sp>
      <p:sp>
        <p:nvSpPr>
          <p:cNvPr id="191" name="Google Shape;191;g24bd6a9e84d_2_57"/>
          <p:cNvSpPr txBox="1"/>
          <p:nvPr/>
        </p:nvSpPr>
        <p:spPr>
          <a:xfrm>
            <a:off x="7195150" y="3771375"/>
            <a:ext cx="1427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Montserrat"/>
                <a:ea typeface="Montserrat"/>
                <a:cs typeface="Montserrat"/>
                <a:sym typeface="Montserrat"/>
              </a:rPr>
              <a:t>Sentence</a:t>
            </a:r>
            <a:endParaRPr sz="1100">
              <a:solidFill>
                <a:schemeClr val="lt1"/>
              </a:solidFill>
              <a:latin typeface="Montserrat"/>
              <a:ea typeface="Montserrat"/>
              <a:cs typeface="Montserrat"/>
              <a:sym typeface="Montserrat"/>
            </a:endParaRPr>
          </a:p>
        </p:txBody>
      </p:sp>
      <p:sp>
        <p:nvSpPr>
          <p:cNvPr id="192" name="Google Shape;192;g24bd6a9e84d_2_57"/>
          <p:cNvSpPr txBox="1"/>
          <p:nvPr/>
        </p:nvSpPr>
        <p:spPr>
          <a:xfrm>
            <a:off x="7137550" y="1337725"/>
            <a:ext cx="1485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lt1"/>
                </a:solidFill>
                <a:latin typeface="Montserrat"/>
                <a:ea typeface="Montserrat"/>
                <a:cs typeface="Montserrat"/>
                <a:sym typeface="Montserrat"/>
              </a:rPr>
              <a:t>Vector for each word, with information on meaning and position in sentence</a:t>
            </a:r>
            <a:endParaRPr sz="900">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4bd6a9e84d_2_103"/>
          <p:cNvSpPr txBox="1"/>
          <p:nvPr/>
        </p:nvSpPr>
        <p:spPr>
          <a:xfrm>
            <a:off x="311700" y="3444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2800"/>
              <a:buFont typeface="Arial"/>
              <a:buNone/>
            </a:pPr>
            <a:r>
              <a:rPr b="1" lang="en" sz="2800">
                <a:solidFill>
                  <a:srgbClr val="FFFFFF"/>
                </a:solidFill>
                <a:latin typeface="Montserrat"/>
                <a:ea typeface="Montserrat"/>
                <a:cs typeface="Montserrat"/>
                <a:sym typeface="Montserrat"/>
              </a:rPr>
              <a:t>Transformer Architecture</a:t>
            </a:r>
            <a:endParaRPr b="1" i="0" sz="2800" u="none" cap="none" strike="noStrike">
              <a:solidFill>
                <a:srgbClr val="FFFFFF"/>
              </a:solidFill>
              <a:latin typeface="Montserrat"/>
              <a:ea typeface="Montserrat"/>
              <a:cs typeface="Montserrat"/>
              <a:sym typeface="Montserrat"/>
            </a:endParaRPr>
          </a:p>
        </p:txBody>
      </p:sp>
      <p:pic>
        <p:nvPicPr>
          <p:cNvPr id="198" name="Google Shape;198;g24bd6a9e84d_2_103"/>
          <p:cNvPicPr preferRelativeResize="0"/>
          <p:nvPr/>
        </p:nvPicPr>
        <p:blipFill rotWithShape="1">
          <a:blip r:embed="rId3">
            <a:alphaModFix/>
          </a:blip>
          <a:srcRect b="0" l="0" r="0" t="0"/>
          <a:stretch/>
        </p:blipFill>
        <p:spPr>
          <a:xfrm>
            <a:off x="8226875" y="0"/>
            <a:ext cx="917125" cy="917150"/>
          </a:xfrm>
          <a:prstGeom prst="rect">
            <a:avLst/>
          </a:prstGeom>
          <a:noFill/>
          <a:ln>
            <a:noFill/>
          </a:ln>
        </p:spPr>
      </p:pic>
      <p:pic>
        <p:nvPicPr>
          <p:cNvPr id="199" name="Google Shape;199;g24bd6a9e84d_2_103"/>
          <p:cNvPicPr preferRelativeResize="0"/>
          <p:nvPr/>
        </p:nvPicPr>
        <p:blipFill>
          <a:blip r:embed="rId4">
            <a:alphaModFix/>
          </a:blip>
          <a:stretch>
            <a:fillRect/>
          </a:stretch>
        </p:blipFill>
        <p:spPr>
          <a:xfrm>
            <a:off x="3195925" y="1064153"/>
            <a:ext cx="2752154" cy="3878035"/>
          </a:xfrm>
          <a:prstGeom prst="rect">
            <a:avLst/>
          </a:prstGeom>
          <a:noFill/>
          <a:ln>
            <a:noFill/>
          </a:ln>
        </p:spPr>
      </p:pic>
      <p:sp>
        <p:nvSpPr>
          <p:cNvPr id="200" name="Google Shape;200;g24bd6a9e84d_2_103"/>
          <p:cNvSpPr/>
          <p:nvPr/>
        </p:nvSpPr>
        <p:spPr>
          <a:xfrm>
            <a:off x="3312250" y="3876475"/>
            <a:ext cx="1203300" cy="629100"/>
          </a:xfrm>
          <a:prstGeom prst="rect">
            <a:avLst/>
          </a:prstGeom>
          <a:solidFill>
            <a:srgbClr val="EE3F00">
              <a:alpha val="1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24bd6a9e84d_2_103"/>
          <p:cNvSpPr/>
          <p:nvPr/>
        </p:nvSpPr>
        <p:spPr>
          <a:xfrm>
            <a:off x="4600200" y="3876475"/>
            <a:ext cx="1259700" cy="629100"/>
          </a:xfrm>
          <a:prstGeom prst="rect">
            <a:avLst/>
          </a:prstGeom>
          <a:solidFill>
            <a:srgbClr val="EE3F00">
              <a:alpha val="1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24bd6a9e84d_2_103"/>
          <p:cNvSpPr/>
          <p:nvPr/>
        </p:nvSpPr>
        <p:spPr>
          <a:xfrm>
            <a:off x="3324650" y="2417525"/>
            <a:ext cx="1203300" cy="1458900"/>
          </a:xfrm>
          <a:prstGeom prst="rect">
            <a:avLst/>
          </a:prstGeom>
          <a:solidFill>
            <a:srgbClr val="005DEE">
              <a:alpha val="1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24bd6a9e84d_2_103"/>
          <p:cNvSpPr/>
          <p:nvPr/>
        </p:nvSpPr>
        <p:spPr>
          <a:xfrm>
            <a:off x="2402200" y="4078750"/>
            <a:ext cx="793800" cy="192300"/>
          </a:xfrm>
          <a:prstGeom prst="rightArrow">
            <a:avLst>
              <a:gd fmla="val 10552" name="adj1"/>
              <a:gd fmla="val 48391" name="adj2"/>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666666"/>
              </a:solidFill>
            </a:endParaRPr>
          </a:p>
        </p:txBody>
      </p:sp>
      <p:sp>
        <p:nvSpPr>
          <p:cNvPr id="204" name="Google Shape;204;g24bd6a9e84d_2_103"/>
          <p:cNvSpPr txBox="1"/>
          <p:nvPr/>
        </p:nvSpPr>
        <p:spPr>
          <a:xfrm>
            <a:off x="908200" y="3974800"/>
            <a:ext cx="149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666666"/>
                </a:solidFill>
                <a:latin typeface="Montserrat"/>
                <a:ea typeface="Montserrat"/>
                <a:cs typeface="Montserrat"/>
                <a:sym typeface="Montserrat"/>
              </a:rPr>
              <a:t>Embedding</a:t>
            </a:r>
            <a:endParaRPr>
              <a:solidFill>
                <a:srgbClr val="666666"/>
              </a:solidFill>
              <a:latin typeface="Montserrat"/>
              <a:ea typeface="Montserrat"/>
              <a:cs typeface="Montserrat"/>
              <a:sym typeface="Montserrat"/>
            </a:endParaRPr>
          </a:p>
        </p:txBody>
      </p:sp>
      <p:sp>
        <p:nvSpPr>
          <p:cNvPr id="205" name="Google Shape;205;g24bd6a9e84d_2_103"/>
          <p:cNvSpPr/>
          <p:nvPr/>
        </p:nvSpPr>
        <p:spPr>
          <a:xfrm>
            <a:off x="2402200" y="3050825"/>
            <a:ext cx="793800" cy="192300"/>
          </a:xfrm>
          <a:prstGeom prst="rightArrow">
            <a:avLst>
              <a:gd fmla="val 10552" name="adj1"/>
              <a:gd fmla="val 48391"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206" name="Google Shape;206;g24bd6a9e84d_2_103"/>
          <p:cNvSpPr txBox="1"/>
          <p:nvPr/>
        </p:nvSpPr>
        <p:spPr>
          <a:xfrm>
            <a:off x="908200" y="2946875"/>
            <a:ext cx="149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Encoder</a:t>
            </a:r>
            <a:endParaRPr b="1">
              <a:solidFill>
                <a:schemeClr val="lt1"/>
              </a:solidFill>
              <a:latin typeface="Montserrat"/>
              <a:ea typeface="Montserrat"/>
              <a:cs typeface="Montserrat"/>
              <a:sym typeface="Montserrat"/>
            </a:endParaRPr>
          </a:p>
        </p:txBody>
      </p:sp>
      <p:grpSp>
        <p:nvGrpSpPr>
          <p:cNvPr id="207" name="Google Shape;207;g24bd6a9e84d_2_103"/>
          <p:cNvGrpSpPr/>
          <p:nvPr/>
        </p:nvGrpSpPr>
        <p:grpSpPr>
          <a:xfrm>
            <a:off x="4600200" y="1144175"/>
            <a:ext cx="3678375" cy="2732100"/>
            <a:chOff x="4600200" y="1144175"/>
            <a:chExt cx="3678375" cy="2732100"/>
          </a:xfrm>
        </p:grpSpPr>
        <p:sp>
          <p:nvSpPr>
            <p:cNvPr id="208" name="Google Shape;208;g24bd6a9e84d_2_103"/>
            <p:cNvSpPr/>
            <p:nvPr/>
          </p:nvSpPr>
          <p:spPr>
            <a:xfrm rot="10800000">
              <a:off x="5990775" y="2475600"/>
              <a:ext cx="793800" cy="192300"/>
            </a:xfrm>
            <a:prstGeom prst="rightArrow">
              <a:avLst>
                <a:gd fmla="val 10552" name="adj1"/>
                <a:gd fmla="val 48391"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209" name="Google Shape;209;g24bd6a9e84d_2_103"/>
            <p:cNvSpPr txBox="1"/>
            <p:nvPr/>
          </p:nvSpPr>
          <p:spPr>
            <a:xfrm>
              <a:off x="6784575" y="2371650"/>
              <a:ext cx="149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666666"/>
                  </a:solidFill>
                  <a:latin typeface="Montserrat"/>
                  <a:ea typeface="Montserrat"/>
                  <a:cs typeface="Montserrat"/>
                  <a:sym typeface="Montserrat"/>
                </a:rPr>
                <a:t>Decoder</a:t>
              </a:r>
              <a:endParaRPr>
                <a:solidFill>
                  <a:srgbClr val="666666"/>
                </a:solidFill>
                <a:latin typeface="Montserrat"/>
                <a:ea typeface="Montserrat"/>
                <a:cs typeface="Montserrat"/>
                <a:sym typeface="Montserrat"/>
              </a:endParaRPr>
            </a:p>
          </p:txBody>
        </p:sp>
        <p:sp>
          <p:nvSpPr>
            <p:cNvPr id="210" name="Google Shape;210;g24bd6a9e84d_2_103"/>
            <p:cNvSpPr/>
            <p:nvPr/>
          </p:nvSpPr>
          <p:spPr>
            <a:xfrm>
              <a:off x="4600200" y="1144175"/>
              <a:ext cx="1259700" cy="2732100"/>
            </a:xfrm>
            <a:prstGeom prst="rect">
              <a:avLst/>
            </a:prstGeom>
            <a:solidFill>
              <a:srgbClr val="3CEE00">
                <a:alpha val="1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4b510121b4_0_33"/>
          <p:cNvSpPr txBox="1"/>
          <p:nvPr/>
        </p:nvSpPr>
        <p:spPr>
          <a:xfrm>
            <a:off x="311700" y="4398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Montserrat"/>
                <a:ea typeface="Montserrat"/>
                <a:cs typeface="Montserrat"/>
                <a:sym typeface="Montserrat"/>
              </a:rPr>
              <a:t>Encoder Block</a:t>
            </a:r>
            <a:endParaRPr b="1" i="0" sz="2800" u="none" cap="none" strike="noStrike">
              <a:solidFill>
                <a:srgbClr val="FFFFFF"/>
              </a:solidFill>
              <a:latin typeface="Montserrat"/>
              <a:ea typeface="Montserrat"/>
              <a:cs typeface="Montserrat"/>
              <a:sym typeface="Montserrat"/>
            </a:endParaRPr>
          </a:p>
        </p:txBody>
      </p:sp>
      <p:sp>
        <p:nvSpPr>
          <p:cNvPr id="216" name="Google Shape;216;g24b510121b4_0_33"/>
          <p:cNvSpPr txBox="1"/>
          <p:nvPr/>
        </p:nvSpPr>
        <p:spPr>
          <a:xfrm>
            <a:off x="311700" y="1152475"/>
            <a:ext cx="4864800" cy="3701400"/>
          </a:xfrm>
          <a:prstGeom prst="rect">
            <a:avLst/>
          </a:prstGeom>
          <a:noFill/>
          <a:ln>
            <a:noFill/>
          </a:ln>
        </p:spPr>
        <p:txBody>
          <a:bodyPr anchorCtr="0" anchor="t" bIns="91425" lIns="91425" spcFirstLastPara="1" rIns="91425" wrap="square" tIns="91425">
            <a:normAutofit/>
          </a:bodyPr>
          <a:lstStyle/>
          <a:p>
            <a:pPr indent="-330200" lvl="0" marL="457200" marR="0" rtl="0" algn="l">
              <a:lnSpc>
                <a:spcPct val="105000"/>
              </a:lnSpc>
              <a:spcBef>
                <a:spcPts val="0"/>
              </a:spcBef>
              <a:spcAft>
                <a:spcPts val="0"/>
              </a:spcAft>
              <a:buClr>
                <a:srgbClr val="FFFFFF"/>
              </a:buClr>
              <a:buSzPts val="1600"/>
              <a:buFont typeface="Montserrat Medium"/>
              <a:buChar char="-"/>
            </a:pPr>
            <a:r>
              <a:rPr lang="en" sz="1600">
                <a:solidFill>
                  <a:srgbClr val="FFFFFF"/>
                </a:solidFill>
                <a:latin typeface="Montserrat Medium"/>
                <a:ea typeface="Montserrat Medium"/>
                <a:cs typeface="Montserrat Medium"/>
                <a:sym typeface="Montserrat Medium"/>
              </a:rPr>
              <a:t>Adds contextual </a:t>
            </a:r>
            <a:r>
              <a:rPr lang="en" sz="1600">
                <a:solidFill>
                  <a:srgbClr val="FFFFFF"/>
                </a:solidFill>
                <a:latin typeface="Montserrat Medium"/>
                <a:ea typeface="Montserrat Medium"/>
                <a:cs typeface="Montserrat Medium"/>
                <a:sym typeface="Montserrat Medium"/>
              </a:rPr>
              <a:t>information for each word</a:t>
            </a:r>
            <a:endParaRPr sz="1600">
              <a:solidFill>
                <a:srgbClr val="FFFFFF"/>
              </a:solidFill>
              <a:latin typeface="Montserrat Medium"/>
              <a:ea typeface="Montserrat Medium"/>
              <a:cs typeface="Montserrat Medium"/>
              <a:sym typeface="Montserrat Medium"/>
            </a:endParaRPr>
          </a:p>
          <a:p>
            <a:pPr indent="0" lvl="0" marL="0" marR="0" rtl="0" algn="l">
              <a:lnSpc>
                <a:spcPct val="105000"/>
              </a:lnSpc>
              <a:spcBef>
                <a:spcPts val="0"/>
              </a:spcBef>
              <a:spcAft>
                <a:spcPts val="0"/>
              </a:spcAft>
              <a:buNone/>
            </a:pPr>
            <a:r>
              <a:rPr lang="en" sz="1600">
                <a:solidFill>
                  <a:srgbClr val="FFFFFF"/>
                </a:solidFill>
                <a:latin typeface="Montserrat Medium"/>
                <a:ea typeface="Montserrat Medium"/>
                <a:cs typeface="Montserrat Medium"/>
                <a:sym typeface="Montserrat Medium"/>
              </a:rPr>
              <a:t> </a:t>
            </a:r>
            <a:endParaRPr sz="1600">
              <a:solidFill>
                <a:srgbClr val="FFFFFF"/>
              </a:solidFill>
              <a:latin typeface="Montserrat Medium"/>
              <a:ea typeface="Montserrat Medium"/>
              <a:cs typeface="Montserrat Medium"/>
              <a:sym typeface="Montserrat Medium"/>
            </a:endParaRPr>
          </a:p>
          <a:p>
            <a:pPr indent="-330200" lvl="0" marL="457200" marR="0" rtl="0" algn="l">
              <a:lnSpc>
                <a:spcPct val="105000"/>
              </a:lnSpc>
              <a:spcBef>
                <a:spcPts val="0"/>
              </a:spcBef>
              <a:spcAft>
                <a:spcPts val="0"/>
              </a:spcAft>
              <a:buClr>
                <a:srgbClr val="FFFFFF"/>
              </a:buClr>
              <a:buSzPts val="1600"/>
              <a:buFont typeface="Montserrat Medium"/>
              <a:buChar char="-"/>
            </a:pPr>
            <a:r>
              <a:rPr lang="en" sz="1600">
                <a:solidFill>
                  <a:srgbClr val="FFFFFF"/>
                </a:solidFill>
                <a:latin typeface="Montserrat Medium"/>
                <a:ea typeface="Montserrat Medium"/>
                <a:cs typeface="Montserrat Medium"/>
                <a:sym typeface="Montserrat Medium"/>
              </a:rPr>
              <a:t>Employs </a:t>
            </a:r>
            <a:r>
              <a:rPr b="1" lang="en" sz="1600">
                <a:solidFill>
                  <a:srgbClr val="FFFFFF"/>
                </a:solidFill>
                <a:latin typeface="Montserrat"/>
                <a:ea typeface="Montserrat"/>
                <a:cs typeface="Montserrat"/>
                <a:sym typeface="Montserrat"/>
              </a:rPr>
              <a:t>Self-Attention</a:t>
            </a:r>
            <a:r>
              <a:rPr lang="en" sz="1600">
                <a:solidFill>
                  <a:srgbClr val="FFFFFF"/>
                </a:solidFill>
                <a:latin typeface="Montserrat Medium"/>
                <a:ea typeface="Montserrat Medium"/>
                <a:cs typeface="Montserrat Medium"/>
                <a:sym typeface="Montserrat Medium"/>
              </a:rPr>
              <a:t> in the Multi-headed Attention Block </a:t>
            </a:r>
            <a:endParaRPr sz="1600">
              <a:solidFill>
                <a:srgbClr val="FFFFFF"/>
              </a:solidFill>
              <a:latin typeface="Montserrat Medium"/>
              <a:ea typeface="Montserrat Medium"/>
              <a:cs typeface="Montserrat Medium"/>
              <a:sym typeface="Montserrat Medium"/>
            </a:endParaRPr>
          </a:p>
          <a:p>
            <a:pPr indent="0" lvl="0" marL="0" marR="0" rtl="0" algn="l">
              <a:lnSpc>
                <a:spcPct val="105000"/>
              </a:lnSpc>
              <a:spcBef>
                <a:spcPts val="0"/>
              </a:spcBef>
              <a:spcAft>
                <a:spcPts val="0"/>
              </a:spcAft>
              <a:buNone/>
            </a:pPr>
            <a:r>
              <a:rPr lang="en" sz="1600">
                <a:solidFill>
                  <a:srgbClr val="FFFFFF"/>
                </a:solidFill>
                <a:latin typeface="Montserrat Medium"/>
                <a:ea typeface="Montserrat Medium"/>
                <a:cs typeface="Montserrat Medium"/>
                <a:sym typeface="Montserrat Medium"/>
              </a:rPr>
              <a:t> </a:t>
            </a:r>
            <a:endParaRPr sz="1600">
              <a:solidFill>
                <a:srgbClr val="FFFFFF"/>
              </a:solidFill>
              <a:latin typeface="Montserrat Medium"/>
              <a:ea typeface="Montserrat Medium"/>
              <a:cs typeface="Montserrat Medium"/>
              <a:sym typeface="Montserrat Medium"/>
            </a:endParaRPr>
          </a:p>
          <a:p>
            <a:pPr indent="-330200" lvl="0" marL="457200" marR="0" rtl="0" algn="l">
              <a:lnSpc>
                <a:spcPct val="105000"/>
              </a:lnSpc>
              <a:spcBef>
                <a:spcPts val="0"/>
              </a:spcBef>
              <a:spcAft>
                <a:spcPts val="0"/>
              </a:spcAft>
              <a:buClr>
                <a:srgbClr val="FFFFFF"/>
              </a:buClr>
              <a:buSzPts val="1600"/>
              <a:buFont typeface="Montserrat Medium"/>
              <a:buChar char="-"/>
            </a:pPr>
            <a:r>
              <a:rPr lang="en" sz="1600">
                <a:solidFill>
                  <a:srgbClr val="FFFFFF"/>
                </a:solidFill>
                <a:latin typeface="Montserrat Medium"/>
                <a:ea typeface="Montserrat Medium"/>
                <a:cs typeface="Montserrat Medium"/>
                <a:sym typeface="Montserrat Medium"/>
              </a:rPr>
              <a:t>Embeds “attention scores” corresponding to strength of relationship between two words</a:t>
            </a:r>
            <a:endParaRPr sz="1600">
              <a:solidFill>
                <a:srgbClr val="FFFFFF"/>
              </a:solidFill>
              <a:latin typeface="Montserrat Medium"/>
              <a:ea typeface="Montserrat Medium"/>
              <a:cs typeface="Montserrat Medium"/>
              <a:sym typeface="Montserrat Medium"/>
            </a:endParaRPr>
          </a:p>
          <a:p>
            <a:pPr indent="0" lvl="0" marL="0" marR="0" rtl="0" algn="l">
              <a:lnSpc>
                <a:spcPct val="105000"/>
              </a:lnSpc>
              <a:spcBef>
                <a:spcPts val="0"/>
              </a:spcBef>
              <a:spcAft>
                <a:spcPts val="0"/>
              </a:spcAft>
              <a:buNone/>
            </a:pPr>
            <a:r>
              <a:rPr lang="en" sz="1600">
                <a:solidFill>
                  <a:srgbClr val="FFFFFF"/>
                </a:solidFill>
                <a:latin typeface="Montserrat Medium"/>
                <a:ea typeface="Montserrat Medium"/>
                <a:cs typeface="Montserrat Medium"/>
                <a:sym typeface="Montserrat Medium"/>
              </a:rPr>
              <a:t> </a:t>
            </a:r>
            <a:endParaRPr sz="1600">
              <a:solidFill>
                <a:srgbClr val="FFFFFF"/>
              </a:solidFill>
              <a:latin typeface="Montserrat Medium"/>
              <a:ea typeface="Montserrat Medium"/>
              <a:cs typeface="Montserrat Medium"/>
              <a:sym typeface="Montserrat Medium"/>
            </a:endParaRPr>
          </a:p>
          <a:p>
            <a:pPr indent="-330200" lvl="0" marL="457200" marR="0" rtl="0" algn="l">
              <a:lnSpc>
                <a:spcPct val="105000"/>
              </a:lnSpc>
              <a:spcBef>
                <a:spcPts val="0"/>
              </a:spcBef>
              <a:spcAft>
                <a:spcPts val="0"/>
              </a:spcAft>
              <a:buClr>
                <a:srgbClr val="FFFFFF"/>
              </a:buClr>
              <a:buSzPts val="1600"/>
              <a:buFont typeface="Montserrat Medium"/>
              <a:buChar char="-"/>
            </a:pPr>
            <a:r>
              <a:rPr lang="en" sz="1600">
                <a:solidFill>
                  <a:srgbClr val="FFFFFF"/>
                </a:solidFill>
                <a:latin typeface="Montserrat Medium"/>
                <a:ea typeface="Montserrat Medium"/>
                <a:cs typeface="Montserrat Medium"/>
                <a:sym typeface="Montserrat Medium"/>
              </a:rPr>
              <a:t>Computes values using Scaled Dot-Product Attention</a:t>
            </a:r>
            <a:endParaRPr sz="1600">
              <a:solidFill>
                <a:srgbClr val="FFFFFF"/>
              </a:solidFill>
              <a:latin typeface="Montserrat Medium"/>
              <a:ea typeface="Montserrat Medium"/>
              <a:cs typeface="Montserrat Medium"/>
              <a:sym typeface="Montserrat Medium"/>
            </a:endParaRPr>
          </a:p>
        </p:txBody>
      </p:sp>
      <p:pic>
        <p:nvPicPr>
          <p:cNvPr id="217" name="Google Shape;217;g24b510121b4_0_33"/>
          <p:cNvPicPr preferRelativeResize="0"/>
          <p:nvPr/>
        </p:nvPicPr>
        <p:blipFill rotWithShape="1">
          <a:blip r:embed="rId3">
            <a:alphaModFix/>
          </a:blip>
          <a:srcRect b="0" l="0" r="0" t="0"/>
          <a:stretch/>
        </p:blipFill>
        <p:spPr>
          <a:xfrm>
            <a:off x="8226875" y="0"/>
            <a:ext cx="917125" cy="917150"/>
          </a:xfrm>
          <a:prstGeom prst="rect">
            <a:avLst/>
          </a:prstGeom>
          <a:noFill/>
          <a:ln>
            <a:noFill/>
          </a:ln>
        </p:spPr>
      </p:pic>
      <p:grpSp>
        <p:nvGrpSpPr>
          <p:cNvPr id="218" name="Google Shape;218;g24b510121b4_0_33"/>
          <p:cNvGrpSpPr/>
          <p:nvPr/>
        </p:nvGrpSpPr>
        <p:grpSpPr>
          <a:xfrm>
            <a:off x="5675400" y="1304825"/>
            <a:ext cx="3156900" cy="3201600"/>
            <a:chOff x="5763700" y="1462650"/>
            <a:chExt cx="3156900" cy="3201600"/>
          </a:xfrm>
        </p:grpSpPr>
        <p:sp>
          <p:nvSpPr>
            <p:cNvPr id="219" name="Google Shape;219;g24b510121b4_0_33"/>
            <p:cNvSpPr/>
            <p:nvPr/>
          </p:nvSpPr>
          <p:spPr>
            <a:xfrm>
              <a:off x="7204075" y="2225550"/>
              <a:ext cx="408888" cy="222372"/>
            </a:xfrm>
            <a:prstGeom prst="cloud">
              <a:avLst/>
            </a:prstGeom>
            <a:solidFill>
              <a:srgbClr val="E46767">
                <a:alpha val="72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24b510121b4_0_33"/>
            <p:cNvSpPr/>
            <p:nvPr/>
          </p:nvSpPr>
          <p:spPr>
            <a:xfrm>
              <a:off x="6655225" y="2621850"/>
              <a:ext cx="408888" cy="222372"/>
            </a:xfrm>
            <a:prstGeom prst="cloud">
              <a:avLst/>
            </a:prstGeom>
            <a:solidFill>
              <a:srgbClr val="E46767">
                <a:alpha val="72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24b510121b4_0_33"/>
            <p:cNvSpPr/>
            <p:nvPr/>
          </p:nvSpPr>
          <p:spPr>
            <a:xfrm>
              <a:off x="7137700" y="3054075"/>
              <a:ext cx="408888" cy="222372"/>
            </a:xfrm>
            <a:prstGeom prst="cloud">
              <a:avLst/>
            </a:prstGeom>
            <a:solidFill>
              <a:srgbClr val="E46767">
                <a:alpha val="72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24b510121b4_0_33"/>
            <p:cNvSpPr/>
            <p:nvPr/>
          </p:nvSpPr>
          <p:spPr>
            <a:xfrm>
              <a:off x="8342750" y="3054075"/>
              <a:ext cx="408888" cy="222372"/>
            </a:xfrm>
            <a:prstGeom prst="cloud">
              <a:avLst/>
            </a:prstGeom>
            <a:solidFill>
              <a:srgbClr val="E46767">
                <a:alpha val="72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24b510121b4_0_33"/>
            <p:cNvSpPr/>
            <p:nvPr/>
          </p:nvSpPr>
          <p:spPr>
            <a:xfrm>
              <a:off x="8308625" y="3479050"/>
              <a:ext cx="408888" cy="222372"/>
            </a:xfrm>
            <a:prstGeom prst="cloud">
              <a:avLst/>
            </a:prstGeom>
            <a:solidFill>
              <a:srgbClr val="E46767">
                <a:alpha val="72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24b510121b4_0_33"/>
            <p:cNvSpPr/>
            <p:nvPr/>
          </p:nvSpPr>
          <p:spPr>
            <a:xfrm>
              <a:off x="8000347" y="3912600"/>
              <a:ext cx="320760" cy="222372"/>
            </a:xfrm>
            <a:prstGeom prst="cloud">
              <a:avLst/>
            </a:prstGeom>
            <a:solidFill>
              <a:srgbClr val="E46767">
                <a:alpha val="72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24b510121b4_0_33"/>
            <p:cNvSpPr/>
            <p:nvPr/>
          </p:nvSpPr>
          <p:spPr>
            <a:xfrm>
              <a:off x="6685800" y="2204025"/>
              <a:ext cx="408888" cy="222372"/>
            </a:xfrm>
            <a:prstGeom prst="cloud">
              <a:avLst/>
            </a:prstGeom>
            <a:solidFill>
              <a:srgbClr val="DA1616">
                <a:alpha val="72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24b510121b4_0_33"/>
            <p:cNvSpPr/>
            <p:nvPr/>
          </p:nvSpPr>
          <p:spPr>
            <a:xfrm>
              <a:off x="7204075" y="2621850"/>
              <a:ext cx="408888" cy="222372"/>
            </a:xfrm>
            <a:prstGeom prst="cloud">
              <a:avLst/>
            </a:prstGeom>
            <a:solidFill>
              <a:srgbClr val="DA1616">
                <a:alpha val="72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24b510121b4_0_33"/>
            <p:cNvSpPr/>
            <p:nvPr/>
          </p:nvSpPr>
          <p:spPr>
            <a:xfrm>
              <a:off x="7612975" y="3052688"/>
              <a:ext cx="408888" cy="222372"/>
            </a:xfrm>
            <a:prstGeom prst="cloud">
              <a:avLst/>
            </a:prstGeom>
            <a:solidFill>
              <a:srgbClr val="DA1616">
                <a:alpha val="72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24b510121b4_0_33"/>
            <p:cNvSpPr/>
            <p:nvPr/>
          </p:nvSpPr>
          <p:spPr>
            <a:xfrm>
              <a:off x="7933850" y="3479050"/>
              <a:ext cx="408888" cy="222372"/>
            </a:xfrm>
            <a:prstGeom prst="cloud">
              <a:avLst/>
            </a:prstGeom>
            <a:solidFill>
              <a:srgbClr val="DA1616">
                <a:alpha val="72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24b510121b4_0_33"/>
            <p:cNvSpPr/>
            <p:nvPr/>
          </p:nvSpPr>
          <p:spPr>
            <a:xfrm>
              <a:off x="8308625" y="3904025"/>
              <a:ext cx="408888" cy="222372"/>
            </a:xfrm>
            <a:prstGeom prst="cloud">
              <a:avLst/>
            </a:prstGeom>
            <a:solidFill>
              <a:srgbClr val="DA1616">
                <a:alpha val="72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24b510121b4_0_33"/>
            <p:cNvSpPr txBox="1"/>
            <p:nvPr/>
          </p:nvSpPr>
          <p:spPr>
            <a:xfrm>
              <a:off x="5763700" y="1462650"/>
              <a:ext cx="3156900" cy="320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black dogs and red cats</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b</a:t>
              </a:r>
              <a:r>
                <a:rPr lang="en">
                  <a:solidFill>
                    <a:schemeClr val="lt1"/>
                  </a:solidFill>
                  <a:latin typeface="Montserrat"/>
                  <a:ea typeface="Montserrat"/>
                  <a:cs typeface="Montserrat"/>
                  <a:sym typeface="Montserrat"/>
                </a:rPr>
                <a:t>lack ➡ black dogs and red cats</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a:t>
              </a:r>
              <a:r>
                <a:rPr lang="en">
                  <a:solidFill>
                    <a:schemeClr val="lt1"/>
                  </a:solidFill>
                  <a:latin typeface="Montserrat"/>
                  <a:ea typeface="Montserrat"/>
                  <a:cs typeface="Montserrat"/>
                  <a:sym typeface="Montserrat"/>
                </a:rPr>
                <a:t>ogs </a:t>
              </a:r>
              <a:r>
                <a:rPr lang="en">
                  <a:solidFill>
                    <a:schemeClr val="lt1"/>
                  </a:solidFill>
                  <a:latin typeface="Montserrat"/>
                  <a:ea typeface="Montserrat"/>
                  <a:cs typeface="Montserrat"/>
                  <a:sym typeface="Montserrat"/>
                </a:rPr>
                <a:t>➡ black dogs and red cats</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and  ➡ black dogs and red cats</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red ➡ black dogs and red cats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cats ➡ black dogs and red cats</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4bd6a9e84d_2_86"/>
          <p:cNvSpPr txBox="1"/>
          <p:nvPr/>
        </p:nvSpPr>
        <p:spPr>
          <a:xfrm>
            <a:off x="311700" y="3444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2800"/>
              <a:buFont typeface="Arial"/>
              <a:buNone/>
            </a:pPr>
            <a:r>
              <a:rPr b="1" lang="en" sz="2800">
                <a:solidFill>
                  <a:srgbClr val="FFFFFF"/>
                </a:solidFill>
                <a:latin typeface="Montserrat"/>
                <a:ea typeface="Montserrat"/>
                <a:cs typeface="Montserrat"/>
                <a:sym typeface="Montserrat"/>
              </a:rPr>
              <a:t>Transformer Architecture</a:t>
            </a:r>
            <a:endParaRPr b="1" i="0" sz="2800" u="none" cap="none" strike="noStrike">
              <a:solidFill>
                <a:srgbClr val="FFFFFF"/>
              </a:solidFill>
              <a:latin typeface="Montserrat"/>
              <a:ea typeface="Montserrat"/>
              <a:cs typeface="Montserrat"/>
              <a:sym typeface="Montserrat"/>
            </a:endParaRPr>
          </a:p>
        </p:txBody>
      </p:sp>
      <p:pic>
        <p:nvPicPr>
          <p:cNvPr id="236" name="Google Shape;236;g24bd6a9e84d_2_86"/>
          <p:cNvPicPr preferRelativeResize="0"/>
          <p:nvPr/>
        </p:nvPicPr>
        <p:blipFill rotWithShape="1">
          <a:blip r:embed="rId3">
            <a:alphaModFix/>
          </a:blip>
          <a:srcRect b="0" l="0" r="0" t="0"/>
          <a:stretch/>
        </p:blipFill>
        <p:spPr>
          <a:xfrm>
            <a:off x="8226875" y="0"/>
            <a:ext cx="917125" cy="917150"/>
          </a:xfrm>
          <a:prstGeom prst="rect">
            <a:avLst/>
          </a:prstGeom>
          <a:noFill/>
          <a:ln>
            <a:noFill/>
          </a:ln>
        </p:spPr>
      </p:pic>
      <p:pic>
        <p:nvPicPr>
          <p:cNvPr id="237" name="Google Shape;237;g24bd6a9e84d_2_86"/>
          <p:cNvPicPr preferRelativeResize="0"/>
          <p:nvPr/>
        </p:nvPicPr>
        <p:blipFill>
          <a:blip r:embed="rId4">
            <a:alphaModFix/>
          </a:blip>
          <a:stretch>
            <a:fillRect/>
          </a:stretch>
        </p:blipFill>
        <p:spPr>
          <a:xfrm>
            <a:off x="3195925" y="1064153"/>
            <a:ext cx="2752154" cy="3878035"/>
          </a:xfrm>
          <a:prstGeom prst="rect">
            <a:avLst/>
          </a:prstGeom>
          <a:noFill/>
          <a:ln>
            <a:noFill/>
          </a:ln>
        </p:spPr>
      </p:pic>
      <p:sp>
        <p:nvSpPr>
          <p:cNvPr id="238" name="Google Shape;238;g24bd6a9e84d_2_86"/>
          <p:cNvSpPr/>
          <p:nvPr/>
        </p:nvSpPr>
        <p:spPr>
          <a:xfrm>
            <a:off x="3312250" y="3876475"/>
            <a:ext cx="1203300" cy="629100"/>
          </a:xfrm>
          <a:prstGeom prst="rect">
            <a:avLst/>
          </a:prstGeom>
          <a:solidFill>
            <a:srgbClr val="EE3F00">
              <a:alpha val="1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24bd6a9e84d_2_86"/>
          <p:cNvSpPr/>
          <p:nvPr/>
        </p:nvSpPr>
        <p:spPr>
          <a:xfrm>
            <a:off x="4600200" y="3876475"/>
            <a:ext cx="1259700" cy="629100"/>
          </a:xfrm>
          <a:prstGeom prst="rect">
            <a:avLst/>
          </a:prstGeom>
          <a:solidFill>
            <a:srgbClr val="EE3F00">
              <a:alpha val="1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24bd6a9e84d_2_86"/>
          <p:cNvSpPr/>
          <p:nvPr/>
        </p:nvSpPr>
        <p:spPr>
          <a:xfrm>
            <a:off x="3324650" y="2417525"/>
            <a:ext cx="1203300" cy="1458900"/>
          </a:xfrm>
          <a:prstGeom prst="rect">
            <a:avLst/>
          </a:prstGeom>
          <a:solidFill>
            <a:srgbClr val="005DEE">
              <a:alpha val="1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24bd6a9e84d_2_86"/>
          <p:cNvSpPr/>
          <p:nvPr/>
        </p:nvSpPr>
        <p:spPr>
          <a:xfrm>
            <a:off x="2402200" y="4078750"/>
            <a:ext cx="793800" cy="192300"/>
          </a:xfrm>
          <a:prstGeom prst="rightArrow">
            <a:avLst>
              <a:gd fmla="val 10552" name="adj1"/>
              <a:gd fmla="val 48391"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2" name="Google Shape;242;g24bd6a9e84d_2_86"/>
          <p:cNvSpPr txBox="1"/>
          <p:nvPr/>
        </p:nvSpPr>
        <p:spPr>
          <a:xfrm>
            <a:off x="908200" y="3974800"/>
            <a:ext cx="149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666666"/>
                </a:solidFill>
                <a:latin typeface="Montserrat"/>
                <a:ea typeface="Montserrat"/>
                <a:cs typeface="Montserrat"/>
                <a:sym typeface="Montserrat"/>
              </a:rPr>
              <a:t>Embedding</a:t>
            </a:r>
            <a:endParaRPr>
              <a:solidFill>
                <a:srgbClr val="666666"/>
              </a:solidFill>
              <a:latin typeface="Montserrat"/>
              <a:ea typeface="Montserrat"/>
              <a:cs typeface="Montserrat"/>
              <a:sym typeface="Montserrat"/>
            </a:endParaRPr>
          </a:p>
        </p:txBody>
      </p:sp>
      <p:sp>
        <p:nvSpPr>
          <p:cNvPr id="243" name="Google Shape;243;g24bd6a9e84d_2_86"/>
          <p:cNvSpPr/>
          <p:nvPr/>
        </p:nvSpPr>
        <p:spPr>
          <a:xfrm>
            <a:off x="2402200" y="3050825"/>
            <a:ext cx="793800" cy="192300"/>
          </a:xfrm>
          <a:prstGeom prst="rightArrow">
            <a:avLst>
              <a:gd fmla="val 10552" name="adj1"/>
              <a:gd fmla="val 48391"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244" name="Google Shape;244;g24bd6a9e84d_2_86"/>
          <p:cNvSpPr txBox="1"/>
          <p:nvPr/>
        </p:nvSpPr>
        <p:spPr>
          <a:xfrm>
            <a:off x="908200" y="2946875"/>
            <a:ext cx="149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666666"/>
                </a:solidFill>
                <a:latin typeface="Montserrat"/>
                <a:ea typeface="Montserrat"/>
                <a:cs typeface="Montserrat"/>
                <a:sym typeface="Montserrat"/>
              </a:rPr>
              <a:t>Encoder</a:t>
            </a:r>
            <a:endParaRPr>
              <a:solidFill>
                <a:srgbClr val="666666"/>
              </a:solidFill>
              <a:latin typeface="Montserrat"/>
              <a:ea typeface="Montserrat"/>
              <a:cs typeface="Montserrat"/>
              <a:sym typeface="Montserrat"/>
            </a:endParaRPr>
          </a:p>
        </p:txBody>
      </p:sp>
      <p:grpSp>
        <p:nvGrpSpPr>
          <p:cNvPr id="245" name="Google Shape;245;g24bd6a9e84d_2_86"/>
          <p:cNvGrpSpPr/>
          <p:nvPr/>
        </p:nvGrpSpPr>
        <p:grpSpPr>
          <a:xfrm>
            <a:off x="4600200" y="1144175"/>
            <a:ext cx="3678375" cy="2732100"/>
            <a:chOff x="4600200" y="1144175"/>
            <a:chExt cx="3678375" cy="2732100"/>
          </a:xfrm>
        </p:grpSpPr>
        <p:sp>
          <p:nvSpPr>
            <p:cNvPr id="246" name="Google Shape;246;g24bd6a9e84d_2_86"/>
            <p:cNvSpPr/>
            <p:nvPr/>
          </p:nvSpPr>
          <p:spPr>
            <a:xfrm rot="10800000">
              <a:off x="5990775" y="2475600"/>
              <a:ext cx="793800" cy="192300"/>
            </a:xfrm>
            <a:prstGeom prst="rightArrow">
              <a:avLst>
                <a:gd fmla="val 10552" name="adj1"/>
                <a:gd fmla="val 48391"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247" name="Google Shape;247;g24bd6a9e84d_2_86"/>
            <p:cNvSpPr txBox="1"/>
            <p:nvPr/>
          </p:nvSpPr>
          <p:spPr>
            <a:xfrm>
              <a:off x="6784575" y="2371650"/>
              <a:ext cx="149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Decoder</a:t>
              </a:r>
              <a:endParaRPr>
                <a:solidFill>
                  <a:schemeClr val="lt1"/>
                </a:solidFill>
                <a:latin typeface="Montserrat"/>
                <a:ea typeface="Montserrat"/>
                <a:cs typeface="Montserrat"/>
                <a:sym typeface="Montserrat"/>
              </a:endParaRPr>
            </a:p>
          </p:txBody>
        </p:sp>
        <p:sp>
          <p:nvSpPr>
            <p:cNvPr id="248" name="Google Shape;248;g24bd6a9e84d_2_86"/>
            <p:cNvSpPr/>
            <p:nvPr/>
          </p:nvSpPr>
          <p:spPr>
            <a:xfrm>
              <a:off x="4600200" y="1144175"/>
              <a:ext cx="1259700" cy="2732100"/>
            </a:xfrm>
            <a:prstGeom prst="rect">
              <a:avLst/>
            </a:prstGeom>
            <a:solidFill>
              <a:srgbClr val="3CEE00">
                <a:alpha val="1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24b510121b4_0_39"/>
          <p:cNvSpPr txBox="1"/>
          <p:nvPr/>
        </p:nvSpPr>
        <p:spPr>
          <a:xfrm>
            <a:off x="311700" y="2715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Montserrat"/>
                <a:ea typeface="Montserrat"/>
                <a:cs typeface="Montserrat"/>
                <a:sym typeface="Montserrat"/>
              </a:rPr>
              <a:t>Decoder Block</a:t>
            </a:r>
            <a:endParaRPr b="1" i="0" sz="2800" u="none" cap="none" strike="noStrike">
              <a:solidFill>
                <a:srgbClr val="FFFFFF"/>
              </a:solidFill>
              <a:latin typeface="Montserrat"/>
              <a:ea typeface="Montserrat"/>
              <a:cs typeface="Montserrat"/>
              <a:sym typeface="Montserrat"/>
            </a:endParaRPr>
          </a:p>
        </p:txBody>
      </p:sp>
      <p:pic>
        <p:nvPicPr>
          <p:cNvPr id="254" name="Google Shape;254;g24b510121b4_0_39"/>
          <p:cNvPicPr preferRelativeResize="0"/>
          <p:nvPr/>
        </p:nvPicPr>
        <p:blipFill rotWithShape="1">
          <a:blip r:embed="rId3">
            <a:alphaModFix/>
          </a:blip>
          <a:srcRect b="0" l="0" r="0" t="0"/>
          <a:stretch/>
        </p:blipFill>
        <p:spPr>
          <a:xfrm>
            <a:off x="8226875" y="0"/>
            <a:ext cx="917125" cy="917150"/>
          </a:xfrm>
          <a:prstGeom prst="rect">
            <a:avLst/>
          </a:prstGeom>
          <a:noFill/>
          <a:ln>
            <a:noFill/>
          </a:ln>
        </p:spPr>
      </p:pic>
      <p:sp>
        <p:nvSpPr>
          <p:cNvPr id="255" name="Google Shape;255;g24b510121b4_0_39"/>
          <p:cNvSpPr/>
          <p:nvPr/>
        </p:nvSpPr>
        <p:spPr>
          <a:xfrm>
            <a:off x="3847800" y="3246825"/>
            <a:ext cx="1448400" cy="917100"/>
          </a:xfrm>
          <a:prstGeom prst="trapezoid">
            <a:avLst>
              <a:gd fmla="val 25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56" name="Google Shape;256;g24b510121b4_0_39"/>
          <p:cNvSpPr txBox="1"/>
          <p:nvPr/>
        </p:nvSpPr>
        <p:spPr>
          <a:xfrm>
            <a:off x="3715500" y="4367325"/>
            <a:ext cx="171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Output so far</a:t>
            </a:r>
            <a:endParaRPr>
              <a:solidFill>
                <a:schemeClr val="lt1"/>
              </a:solidFill>
              <a:latin typeface="Montserrat"/>
              <a:ea typeface="Montserrat"/>
              <a:cs typeface="Montserrat"/>
              <a:sym typeface="Montserrat"/>
            </a:endParaRPr>
          </a:p>
        </p:txBody>
      </p:sp>
      <p:cxnSp>
        <p:nvCxnSpPr>
          <p:cNvPr id="257" name="Google Shape;257;g24b510121b4_0_39"/>
          <p:cNvCxnSpPr>
            <a:stCxn id="256" idx="0"/>
            <a:endCxn id="255" idx="2"/>
          </p:cNvCxnSpPr>
          <p:nvPr/>
        </p:nvCxnSpPr>
        <p:spPr>
          <a:xfrm rot="10800000">
            <a:off x="4572000" y="4163925"/>
            <a:ext cx="0" cy="203400"/>
          </a:xfrm>
          <a:prstGeom prst="straightConnector1">
            <a:avLst/>
          </a:prstGeom>
          <a:noFill/>
          <a:ln cap="flat" cmpd="sng" w="19050">
            <a:solidFill>
              <a:schemeClr val="lt1"/>
            </a:solidFill>
            <a:prstDash val="solid"/>
            <a:round/>
            <a:headEnd len="med" w="med" type="none"/>
            <a:tailEnd len="med" w="med" type="triangle"/>
          </a:ln>
        </p:spPr>
      </p:cxnSp>
      <p:sp>
        <p:nvSpPr>
          <p:cNvPr id="258" name="Google Shape;258;g24b510121b4_0_39"/>
          <p:cNvSpPr/>
          <p:nvPr/>
        </p:nvSpPr>
        <p:spPr>
          <a:xfrm>
            <a:off x="3847800" y="1995825"/>
            <a:ext cx="1448400" cy="917100"/>
          </a:xfrm>
          <a:prstGeom prst="trapezoid">
            <a:avLst>
              <a:gd fmla="val 25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24b510121b4_0_39"/>
          <p:cNvSpPr txBox="1"/>
          <p:nvPr/>
        </p:nvSpPr>
        <p:spPr>
          <a:xfrm>
            <a:off x="1255050" y="2912925"/>
            <a:ext cx="154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Encoded Input</a:t>
            </a:r>
            <a:endParaRPr>
              <a:solidFill>
                <a:schemeClr val="lt1"/>
              </a:solidFill>
              <a:latin typeface="Montserrat"/>
              <a:ea typeface="Montserrat"/>
              <a:cs typeface="Montserrat"/>
              <a:sym typeface="Montserrat"/>
            </a:endParaRPr>
          </a:p>
        </p:txBody>
      </p:sp>
      <p:cxnSp>
        <p:nvCxnSpPr>
          <p:cNvPr id="260" name="Google Shape;260;g24b510121b4_0_39"/>
          <p:cNvCxnSpPr/>
          <p:nvPr/>
        </p:nvCxnSpPr>
        <p:spPr>
          <a:xfrm rot="10800000">
            <a:off x="4666300" y="2912925"/>
            <a:ext cx="0" cy="333900"/>
          </a:xfrm>
          <a:prstGeom prst="straightConnector1">
            <a:avLst/>
          </a:prstGeom>
          <a:noFill/>
          <a:ln cap="flat" cmpd="sng" w="19050">
            <a:solidFill>
              <a:schemeClr val="lt1"/>
            </a:solidFill>
            <a:prstDash val="solid"/>
            <a:round/>
            <a:headEnd len="med" w="med" type="none"/>
            <a:tailEnd len="med" w="med" type="triangle"/>
          </a:ln>
        </p:spPr>
      </p:cxnSp>
      <p:cxnSp>
        <p:nvCxnSpPr>
          <p:cNvPr id="261" name="Google Shape;261;g24b510121b4_0_39"/>
          <p:cNvCxnSpPr>
            <a:stCxn id="259" idx="3"/>
          </p:cNvCxnSpPr>
          <p:nvPr/>
        </p:nvCxnSpPr>
        <p:spPr>
          <a:xfrm flipH="1" rot="10800000">
            <a:off x="2800050" y="2916225"/>
            <a:ext cx="1603200" cy="196800"/>
          </a:xfrm>
          <a:prstGeom prst="bentConnector3">
            <a:avLst>
              <a:gd fmla="val 100469" name="adj1"/>
            </a:avLst>
          </a:prstGeom>
          <a:noFill/>
          <a:ln cap="flat" cmpd="sng" w="19050">
            <a:solidFill>
              <a:schemeClr val="lt1"/>
            </a:solidFill>
            <a:prstDash val="solid"/>
            <a:round/>
            <a:headEnd len="med" w="med" type="none"/>
            <a:tailEnd len="med" w="med" type="triangle"/>
          </a:ln>
        </p:spPr>
      </p:cxnSp>
      <p:sp>
        <p:nvSpPr>
          <p:cNvPr id="262" name="Google Shape;262;g24b510121b4_0_39"/>
          <p:cNvSpPr/>
          <p:nvPr/>
        </p:nvSpPr>
        <p:spPr>
          <a:xfrm>
            <a:off x="5716600" y="3228300"/>
            <a:ext cx="145200" cy="935700"/>
          </a:xfrm>
          <a:prstGeom prst="rightBrace">
            <a:avLst>
              <a:gd fmla="val 50000" name="adj1"/>
              <a:gd fmla="val 5000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cxnSp>
        <p:nvCxnSpPr>
          <p:cNvPr id="263" name="Google Shape;263;g24b510121b4_0_39"/>
          <p:cNvCxnSpPr/>
          <p:nvPr/>
        </p:nvCxnSpPr>
        <p:spPr>
          <a:xfrm rot="10800000">
            <a:off x="4572000" y="1661925"/>
            <a:ext cx="0" cy="333900"/>
          </a:xfrm>
          <a:prstGeom prst="straightConnector1">
            <a:avLst/>
          </a:prstGeom>
          <a:noFill/>
          <a:ln cap="flat" cmpd="sng" w="19050">
            <a:solidFill>
              <a:schemeClr val="lt1"/>
            </a:solidFill>
            <a:prstDash val="solid"/>
            <a:round/>
            <a:headEnd len="med" w="med" type="none"/>
            <a:tailEnd len="med" w="med" type="triangle"/>
          </a:ln>
        </p:spPr>
      </p:cxnSp>
      <p:sp>
        <p:nvSpPr>
          <p:cNvPr id="264" name="Google Shape;264;g24b510121b4_0_39"/>
          <p:cNvSpPr/>
          <p:nvPr/>
        </p:nvSpPr>
        <p:spPr>
          <a:xfrm>
            <a:off x="5716600" y="1986525"/>
            <a:ext cx="145200" cy="935700"/>
          </a:xfrm>
          <a:prstGeom prst="rightBrace">
            <a:avLst>
              <a:gd fmla="val 50000" name="adj1"/>
              <a:gd fmla="val 5000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5" name="Google Shape;265;g24b510121b4_0_39"/>
          <p:cNvSpPr/>
          <p:nvPr/>
        </p:nvSpPr>
        <p:spPr>
          <a:xfrm>
            <a:off x="3847800" y="1328025"/>
            <a:ext cx="1448400" cy="333900"/>
          </a:xfrm>
          <a:prstGeom prst="trapezoid">
            <a:avLst>
              <a:gd fmla="val 25000"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24b510121b4_0_39"/>
          <p:cNvSpPr/>
          <p:nvPr/>
        </p:nvSpPr>
        <p:spPr>
          <a:xfrm>
            <a:off x="5716600" y="1297400"/>
            <a:ext cx="145200" cy="364500"/>
          </a:xfrm>
          <a:prstGeom prst="rightBrace">
            <a:avLst>
              <a:gd fmla="val 50000" name="adj1"/>
              <a:gd fmla="val 5000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7" name="Google Shape;267;g24b510121b4_0_39"/>
          <p:cNvSpPr txBox="1"/>
          <p:nvPr/>
        </p:nvSpPr>
        <p:spPr>
          <a:xfrm>
            <a:off x="6181175" y="1279550"/>
            <a:ext cx="204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Output Classifier</a:t>
            </a:r>
            <a:endParaRPr>
              <a:solidFill>
                <a:schemeClr val="lt1"/>
              </a:solidFill>
              <a:latin typeface="Montserrat"/>
              <a:ea typeface="Montserrat"/>
              <a:cs typeface="Montserrat"/>
              <a:sym typeface="Montserrat"/>
            </a:endParaRPr>
          </a:p>
        </p:txBody>
      </p:sp>
      <p:cxnSp>
        <p:nvCxnSpPr>
          <p:cNvPr id="268" name="Google Shape;268;g24b510121b4_0_39"/>
          <p:cNvCxnSpPr/>
          <p:nvPr/>
        </p:nvCxnSpPr>
        <p:spPr>
          <a:xfrm flipH="1" rot="10800000">
            <a:off x="4572000" y="1117138"/>
            <a:ext cx="5700" cy="191100"/>
          </a:xfrm>
          <a:prstGeom prst="straightConnector1">
            <a:avLst/>
          </a:prstGeom>
          <a:noFill/>
          <a:ln cap="flat" cmpd="sng" w="19050">
            <a:solidFill>
              <a:schemeClr val="lt1"/>
            </a:solidFill>
            <a:prstDash val="solid"/>
            <a:round/>
            <a:headEnd len="med" w="med" type="none"/>
            <a:tailEnd len="med" w="med" type="triangle"/>
          </a:ln>
        </p:spPr>
      </p:cxnSp>
      <p:sp>
        <p:nvSpPr>
          <p:cNvPr id="269" name="Google Shape;269;g24b510121b4_0_39"/>
          <p:cNvSpPr txBox="1"/>
          <p:nvPr/>
        </p:nvSpPr>
        <p:spPr>
          <a:xfrm>
            <a:off x="3715500" y="697175"/>
            <a:ext cx="171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Output</a:t>
            </a:r>
            <a:endParaRPr>
              <a:solidFill>
                <a:schemeClr val="lt1"/>
              </a:solidFill>
              <a:latin typeface="Montserrat"/>
              <a:ea typeface="Montserrat"/>
              <a:cs typeface="Montserrat"/>
              <a:sym typeface="Montserrat"/>
            </a:endParaRPr>
          </a:p>
        </p:txBody>
      </p:sp>
      <p:sp>
        <p:nvSpPr>
          <p:cNvPr id="270" name="Google Shape;270;g24b510121b4_0_39"/>
          <p:cNvSpPr txBox="1"/>
          <p:nvPr/>
        </p:nvSpPr>
        <p:spPr>
          <a:xfrm>
            <a:off x="6181175" y="3246825"/>
            <a:ext cx="2045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Calculate Attention Score between previous output words</a:t>
            </a:r>
            <a:endParaRPr>
              <a:solidFill>
                <a:schemeClr val="lt1"/>
              </a:solidFill>
              <a:latin typeface="Montserrat"/>
              <a:ea typeface="Montserrat"/>
              <a:cs typeface="Montserrat"/>
              <a:sym typeface="Montserrat"/>
            </a:endParaRPr>
          </a:p>
        </p:txBody>
      </p:sp>
      <p:sp>
        <p:nvSpPr>
          <p:cNvPr id="271" name="Google Shape;271;g24b510121b4_0_39"/>
          <p:cNvSpPr txBox="1"/>
          <p:nvPr/>
        </p:nvSpPr>
        <p:spPr>
          <a:xfrm>
            <a:off x="6181175" y="1850913"/>
            <a:ext cx="20457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Combine information about word relationships in input and previous output</a:t>
            </a:r>
            <a:endParaRPr>
              <a:solidFill>
                <a:schemeClr val="lt1"/>
              </a:solidFill>
              <a:latin typeface="Montserrat"/>
              <a:ea typeface="Montserrat"/>
              <a:cs typeface="Montserrat"/>
              <a:sym typeface="Montserrat"/>
            </a:endParaRPr>
          </a:p>
        </p:txBody>
      </p:sp>
      <p:sp>
        <p:nvSpPr>
          <p:cNvPr id="272" name="Google Shape;272;g24b510121b4_0_39"/>
          <p:cNvSpPr txBox="1"/>
          <p:nvPr/>
        </p:nvSpPr>
        <p:spPr>
          <a:xfrm>
            <a:off x="1046400" y="3188775"/>
            <a:ext cx="1962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6AA84F"/>
                </a:solidFill>
                <a:latin typeface="Montserrat"/>
                <a:ea typeface="Montserrat"/>
                <a:cs typeface="Montserrat"/>
                <a:sym typeface="Montserrat"/>
              </a:rPr>
              <a:t>“I ate the apple</a:t>
            </a:r>
            <a:r>
              <a:rPr lang="en" sz="1500">
                <a:solidFill>
                  <a:srgbClr val="6AA84F"/>
                </a:solidFill>
                <a:latin typeface="Montserrat"/>
                <a:ea typeface="Montserrat"/>
                <a:cs typeface="Montserrat"/>
                <a:sym typeface="Montserrat"/>
              </a:rPr>
              <a:t>”</a:t>
            </a:r>
            <a:endParaRPr/>
          </a:p>
        </p:txBody>
      </p:sp>
      <p:sp>
        <p:nvSpPr>
          <p:cNvPr id="273" name="Google Shape;273;g24b510121b4_0_39"/>
          <p:cNvSpPr txBox="1"/>
          <p:nvPr/>
        </p:nvSpPr>
        <p:spPr>
          <a:xfrm>
            <a:off x="3072000" y="4686450"/>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1C232"/>
                </a:solidFill>
                <a:latin typeface="Montserrat"/>
                <a:ea typeface="Montserrat"/>
                <a:cs typeface="Montserrat"/>
                <a:sym typeface="Montserrat"/>
              </a:rPr>
              <a:t>“</a:t>
            </a:r>
            <a:r>
              <a:rPr lang="en" sz="1500">
                <a:solidFill>
                  <a:srgbClr val="F1C232"/>
                </a:solidFill>
                <a:latin typeface="Montserrat"/>
                <a:ea typeface="Montserrat"/>
                <a:cs typeface="Montserrat"/>
                <a:sym typeface="Montserrat"/>
              </a:rPr>
              <a:t>j'ai mangé la </a:t>
            </a:r>
            <a:r>
              <a:rPr lang="en" sz="1500">
                <a:solidFill>
                  <a:srgbClr val="F1C232"/>
                </a:solidFill>
                <a:latin typeface="Montserrat"/>
                <a:ea typeface="Montserrat"/>
                <a:cs typeface="Montserrat"/>
                <a:sym typeface="Montserrat"/>
              </a:rPr>
              <a:t>”</a:t>
            </a:r>
            <a:endParaRPr>
              <a:solidFill>
                <a:srgbClr val="F1C232"/>
              </a:solidFill>
            </a:endParaRPr>
          </a:p>
        </p:txBody>
      </p:sp>
      <p:sp>
        <p:nvSpPr>
          <p:cNvPr id="274" name="Google Shape;274;g24b510121b4_0_39"/>
          <p:cNvSpPr txBox="1"/>
          <p:nvPr/>
        </p:nvSpPr>
        <p:spPr>
          <a:xfrm>
            <a:off x="3074850" y="398750"/>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1C232"/>
                </a:solidFill>
                <a:latin typeface="Montserrat"/>
                <a:ea typeface="Montserrat"/>
                <a:cs typeface="Montserrat"/>
                <a:sym typeface="Montserrat"/>
              </a:rPr>
              <a:t>“pomme”</a:t>
            </a:r>
            <a:endParaRPr>
              <a:solidFill>
                <a:srgbClr val="F1C23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4e78c0de34_1_21"/>
          <p:cNvSpPr txBox="1"/>
          <p:nvPr/>
        </p:nvSpPr>
        <p:spPr>
          <a:xfrm>
            <a:off x="311700" y="4398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Montserrat"/>
                <a:ea typeface="Montserrat"/>
                <a:cs typeface="Montserrat"/>
                <a:sym typeface="Montserrat"/>
              </a:rPr>
              <a:t>Decoder Block</a:t>
            </a:r>
            <a:endParaRPr b="1" i="0" sz="2800" u="none" cap="none" strike="noStrike">
              <a:solidFill>
                <a:srgbClr val="FFFFFF"/>
              </a:solidFill>
              <a:latin typeface="Montserrat"/>
              <a:ea typeface="Montserrat"/>
              <a:cs typeface="Montserrat"/>
              <a:sym typeface="Montserrat"/>
            </a:endParaRPr>
          </a:p>
        </p:txBody>
      </p:sp>
      <p:sp>
        <p:nvSpPr>
          <p:cNvPr id="280" name="Google Shape;280;g24e78c0de34_1_21"/>
          <p:cNvSpPr txBox="1"/>
          <p:nvPr/>
        </p:nvSpPr>
        <p:spPr>
          <a:xfrm>
            <a:off x="311700" y="1131575"/>
            <a:ext cx="4498800" cy="3701400"/>
          </a:xfrm>
          <a:prstGeom prst="rect">
            <a:avLst/>
          </a:prstGeom>
          <a:noFill/>
          <a:ln>
            <a:noFill/>
          </a:ln>
        </p:spPr>
        <p:txBody>
          <a:bodyPr anchorCtr="0" anchor="t" bIns="91425" lIns="91425" spcFirstLastPara="1" rIns="91425" wrap="square" tIns="91425">
            <a:normAutofit/>
          </a:bodyPr>
          <a:lstStyle/>
          <a:p>
            <a:pPr indent="0" lvl="0" marL="0" rtl="0" algn="ctr">
              <a:lnSpc>
                <a:spcPct val="105000"/>
              </a:lnSpc>
              <a:spcBef>
                <a:spcPts val="0"/>
              </a:spcBef>
              <a:spcAft>
                <a:spcPts val="0"/>
              </a:spcAft>
              <a:buNone/>
            </a:pPr>
            <a:r>
              <a:rPr b="1" lang="en" sz="2000">
                <a:solidFill>
                  <a:schemeClr val="lt1"/>
                </a:solidFill>
                <a:latin typeface="Montserrat"/>
                <a:ea typeface="Montserrat"/>
                <a:cs typeface="Montserrat"/>
                <a:sym typeface="Montserrat"/>
              </a:rPr>
              <a:t>Classifier</a:t>
            </a:r>
            <a:endParaRPr b="1" sz="2000">
              <a:solidFill>
                <a:schemeClr val="lt1"/>
              </a:solidFill>
              <a:latin typeface="Montserrat"/>
              <a:ea typeface="Montserrat"/>
              <a:cs typeface="Montserrat"/>
              <a:sym typeface="Montserrat"/>
            </a:endParaRPr>
          </a:p>
          <a:p>
            <a:pPr indent="0" lvl="0" marL="0" rtl="0" algn="ctr">
              <a:lnSpc>
                <a:spcPct val="105000"/>
              </a:lnSpc>
              <a:spcBef>
                <a:spcPts val="0"/>
              </a:spcBef>
              <a:spcAft>
                <a:spcPts val="0"/>
              </a:spcAft>
              <a:buNone/>
            </a:pPr>
            <a:r>
              <a:t/>
            </a:r>
            <a:endParaRPr sz="2000">
              <a:solidFill>
                <a:schemeClr val="lt1"/>
              </a:solidFill>
              <a:latin typeface="Montserrat Medium"/>
              <a:ea typeface="Montserrat Medium"/>
              <a:cs typeface="Montserrat Medium"/>
              <a:sym typeface="Montserrat Medium"/>
            </a:endParaRPr>
          </a:p>
          <a:p>
            <a:pPr indent="0" lvl="0" marL="0" rtl="0" algn="ctr">
              <a:lnSpc>
                <a:spcPct val="105000"/>
              </a:lnSpc>
              <a:spcBef>
                <a:spcPts val="0"/>
              </a:spcBef>
              <a:spcAft>
                <a:spcPts val="0"/>
              </a:spcAft>
              <a:buNone/>
            </a:pPr>
            <a:r>
              <a:rPr lang="en" sz="2000">
                <a:solidFill>
                  <a:schemeClr val="lt1"/>
                </a:solidFill>
                <a:latin typeface="Montserrat Medium"/>
                <a:ea typeface="Montserrat Medium"/>
                <a:cs typeface="Montserrat Medium"/>
                <a:sym typeface="Montserrat Medium"/>
              </a:rPr>
              <a:t>Linear layer followed by Softmax</a:t>
            </a:r>
            <a:endParaRPr sz="2000">
              <a:solidFill>
                <a:schemeClr val="lt1"/>
              </a:solidFill>
              <a:latin typeface="Montserrat Medium"/>
              <a:ea typeface="Montserrat Medium"/>
              <a:cs typeface="Montserrat Medium"/>
              <a:sym typeface="Montserrat Medium"/>
            </a:endParaRPr>
          </a:p>
          <a:p>
            <a:pPr indent="0" lvl="0" marL="0" rtl="0" algn="just">
              <a:lnSpc>
                <a:spcPct val="105000"/>
              </a:lnSpc>
              <a:spcBef>
                <a:spcPts val="0"/>
              </a:spcBef>
              <a:spcAft>
                <a:spcPts val="0"/>
              </a:spcAft>
              <a:buNone/>
            </a:pPr>
            <a:r>
              <a:t/>
            </a:r>
            <a:endParaRPr sz="2000">
              <a:solidFill>
                <a:schemeClr val="lt1"/>
              </a:solidFill>
              <a:latin typeface="Montserrat Medium"/>
              <a:ea typeface="Montserrat Medium"/>
              <a:cs typeface="Montserrat Medium"/>
              <a:sym typeface="Montserrat Medium"/>
            </a:endParaRPr>
          </a:p>
          <a:p>
            <a:pPr indent="0" lvl="0" marL="0" rtl="0" algn="ctr">
              <a:lnSpc>
                <a:spcPct val="105000"/>
              </a:lnSpc>
              <a:spcBef>
                <a:spcPts val="0"/>
              </a:spcBef>
              <a:spcAft>
                <a:spcPts val="0"/>
              </a:spcAft>
              <a:buNone/>
            </a:pPr>
            <a:r>
              <a:rPr lang="en" sz="2000">
                <a:solidFill>
                  <a:schemeClr val="lt1"/>
                </a:solidFill>
                <a:latin typeface="Montserrat Medium"/>
                <a:ea typeface="Montserrat Medium"/>
                <a:cs typeface="Montserrat Medium"/>
                <a:sym typeface="Montserrat Medium"/>
              </a:rPr>
              <a:t>Produces probabilities of what the next output word should be</a:t>
            </a:r>
            <a:endParaRPr sz="2000">
              <a:solidFill>
                <a:schemeClr val="lt1"/>
              </a:solidFill>
              <a:latin typeface="Montserrat Medium"/>
              <a:ea typeface="Montserrat Medium"/>
              <a:cs typeface="Montserrat Medium"/>
              <a:sym typeface="Montserrat Medium"/>
            </a:endParaRPr>
          </a:p>
          <a:p>
            <a:pPr indent="0" lvl="0" marL="0" rtl="0" algn="ctr">
              <a:lnSpc>
                <a:spcPct val="105000"/>
              </a:lnSpc>
              <a:spcBef>
                <a:spcPts val="0"/>
              </a:spcBef>
              <a:spcAft>
                <a:spcPts val="0"/>
              </a:spcAft>
              <a:buNone/>
            </a:pPr>
            <a:r>
              <a:t/>
            </a:r>
            <a:endParaRPr sz="2000">
              <a:solidFill>
                <a:schemeClr val="lt1"/>
              </a:solidFill>
              <a:latin typeface="Montserrat Medium"/>
              <a:ea typeface="Montserrat Medium"/>
              <a:cs typeface="Montserrat Medium"/>
              <a:sym typeface="Montserrat Medium"/>
            </a:endParaRPr>
          </a:p>
          <a:p>
            <a:pPr indent="0" lvl="0" marL="0" rtl="0" algn="ctr">
              <a:lnSpc>
                <a:spcPct val="105000"/>
              </a:lnSpc>
              <a:spcBef>
                <a:spcPts val="0"/>
              </a:spcBef>
              <a:spcAft>
                <a:spcPts val="0"/>
              </a:spcAft>
              <a:buNone/>
            </a:pPr>
            <a:r>
              <a:rPr lang="en" sz="2000">
                <a:solidFill>
                  <a:schemeClr val="lt1"/>
                </a:solidFill>
                <a:latin typeface="Montserrat Medium"/>
                <a:ea typeface="Montserrat Medium"/>
                <a:cs typeface="Montserrat Medium"/>
                <a:sym typeface="Montserrat Medium"/>
              </a:rPr>
              <a:t>Output is passed back in as input and process is repeated until output limit is reached or Stop Token is produced</a:t>
            </a:r>
            <a:endParaRPr sz="2000">
              <a:solidFill>
                <a:schemeClr val="lt1"/>
              </a:solidFill>
              <a:latin typeface="Montserrat Medium"/>
              <a:ea typeface="Montserrat Medium"/>
              <a:cs typeface="Montserrat Medium"/>
              <a:sym typeface="Montserrat Medium"/>
            </a:endParaRPr>
          </a:p>
        </p:txBody>
      </p:sp>
      <p:pic>
        <p:nvPicPr>
          <p:cNvPr id="281" name="Google Shape;281;g24e78c0de34_1_21"/>
          <p:cNvPicPr preferRelativeResize="0"/>
          <p:nvPr/>
        </p:nvPicPr>
        <p:blipFill rotWithShape="1">
          <a:blip r:embed="rId3">
            <a:alphaModFix/>
          </a:blip>
          <a:srcRect b="0" l="0" r="0" t="0"/>
          <a:stretch/>
        </p:blipFill>
        <p:spPr>
          <a:xfrm>
            <a:off x="8226875" y="0"/>
            <a:ext cx="917125" cy="917150"/>
          </a:xfrm>
          <a:prstGeom prst="rect">
            <a:avLst/>
          </a:prstGeom>
          <a:noFill/>
          <a:ln>
            <a:noFill/>
          </a:ln>
        </p:spPr>
      </p:pic>
      <p:sp>
        <p:nvSpPr>
          <p:cNvPr id="282" name="Google Shape;282;g24e78c0de34_1_21"/>
          <p:cNvSpPr txBox="1"/>
          <p:nvPr/>
        </p:nvSpPr>
        <p:spPr>
          <a:xfrm>
            <a:off x="5615050" y="1883225"/>
            <a:ext cx="31677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6AA84F"/>
                </a:solidFill>
                <a:latin typeface="Montserrat"/>
                <a:ea typeface="Montserrat"/>
                <a:cs typeface="Montserrat"/>
                <a:sym typeface="Montserrat"/>
              </a:rPr>
              <a:t>English: “My name is Jack”</a:t>
            </a:r>
            <a:endParaRPr sz="1500">
              <a:solidFill>
                <a:srgbClr val="6AA84F"/>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500">
                <a:solidFill>
                  <a:schemeClr val="lt1"/>
                </a:solidFill>
                <a:latin typeface="Montserrat"/>
                <a:ea typeface="Montserrat"/>
                <a:cs typeface="Montserrat"/>
                <a:sym typeface="Montserrat"/>
              </a:rPr>
              <a:t>French: “Je …”</a:t>
            </a:r>
            <a:endParaRPr sz="15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lt1"/>
              </a:solidFill>
              <a:latin typeface="Montserrat"/>
              <a:ea typeface="Montserrat"/>
              <a:cs typeface="Montserrat"/>
              <a:sym typeface="Montserrat"/>
            </a:endParaRPr>
          </a:p>
          <a:p>
            <a:pPr indent="-323850" lvl="0" marL="457200" rtl="0" algn="l">
              <a:spcBef>
                <a:spcPts val="0"/>
              </a:spcBef>
              <a:spcAft>
                <a:spcPts val="0"/>
              </a:spcAft>
              <a:buClr>
                <a:schemeClr val="lt1"/>
              </a:buClr>
              <a:buSzPts val="1500"/>
              <a:buFont typeface="Montserrat"/>
              <a:buChar char="-"/>
            </a:pPr>
            <a:r>
              <a:t/>
            </a:r>
            <a:endParaRPr sz="1500">
              <a:solidFill>
                <a:schemeClr val="lt1"/>
              </a:solidFill>
              <a:latin typeface="Montserrat"/>
              <a:ea typeface="Montserrat"/>
              <a:cs typeface="Montserrat"/>
              <a:sym typeface="Montserrat"/>
            </a:endParaRPr>
          </a:p>
        </p:txBody>
      </p:sp>
      <p:graphicFrame>
        <p:nvGraphicFramePr>
          <p:cNvPr id="283" name="Google Shape;283;g24e78c0de34_1_21"/>
          <p:cNvGraphicFramePr/>
          <p:nvPr/>
        </p:nvGraphicFramePr>
        <p:xfrm>
          <a:off x="5253800" y="2850950"/>
          <a:ext cx="3000000" cy="3000000"/>
        </p:xfrm>
        <a:graphic>
          <a:graphicData uri="http://schemas.openxmlformats.org/drawingml/2006/table">
            <a:tbl>
              <a:tblPr>
                <a:noFill/>
                <a:tableStyleId>{690D0CA8-F0BA-419D-A0F4-2E103B85D21D}</a:tableStyleId>
              </a:tblPr>
              <a:tblGrid>
                <a:gridCol w="956200"/>
                <a:gridCol w="956200"/>
                <a:gridCol w="956200"/>
                <a:gridCol w="1021600"/>
              </a:tblGrid>
              <a:tr h="396200">
                <a:tc>
                  <a:txBody>
                    <a:bodyPr/>
                    <a:lstStyle/>
                    <a:p>
                      <a:pPr indent="0" lvl="0" marL="0" rtl="0" algn="ctr">
                        <a:spcBef>
                          <a:spcPts val="0"/>
                        </a:spcBef>
                        <a:spcAft>
                          <a:spcPts val="0"/>
                        </a:spcAft>
                        <a:buNone/>
                      </a:pPr>
                      <a:r>
                        <a:rPr lang="en">
                          <a:solidFill>
                            <a:srgbClr val="EA9999"/>
                          </a:solidFill>
                        </a:rPr>
                        <a:t>95%</a:t>
                      </a:r>
                      <a:endParaRPr>
                        <a:solidFill>
                          <a:srgbClr val="EA999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EA9999"/>
                          </a:solidFill>
                        </a:rPr>
                        <a:t>3%</a:t>
                      </a:r>
                      <a:endParaRPr>
                        <a:solidFill>
                          <a:srgbClr val="EA999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EA9999"/>
                          </a:solidFill>
                        </a:rPr>
                        <a:t>1%</a:t>
                      </a:r>
                      <a:endParaRPr>
                        <a:solidFill>
                          <a:srgbClr val="EA999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EA9999"/>
                          </a:solidFill>
                        </a:rPr>
                        <a:t>1%</a:t>
                      </a:r>
                      <a:endParaRPr>
                        <a:solidFill>
                          <a:srgbClr val="EA999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a:solidFill>
                            <a:schemeClr val="lt1"/>
                          </a:solidFill>
                        </a:rPr>
                        <a:t>m’appelle</a:t>
                      </a:r>
                      <a:endParaRPr>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nom</a:t>
                      </a:r>
                      <a:endParaRPr>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prenom</a:t>
                      </a:r>
                      <a:endParaRPr>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Other words</a:t>
                      </a:r>
                      <a:endParaRPr>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24f21f0c754_0_109"/>
          <p:cNvSpPr txBox="1"/>
          <p:nvPr/>
        </p:nvSpPr>
        <p:spPr>
          <a:xfrm>
            <a:off x="311700" y="4398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2800"/>
              <a:buFont typeface="Arial"/>
              <a:buNone/>
            </a:pPr>
            <a:r>
              <a:rPr b="1" lang="en" sz="2800">
                <a:solidFill>
                  <a:srgbClr val="FFFFFF"/>
                </a:solidFill>
                <a:latin typeface="Montserrat"/>
                <a:ea typeface="Montserrat"/>
                <a:cs typeface="Montserrat"/>
                <a:sym typeface="Montserrat"/>
              </a:rPr>
              <a:t>Teacher Forcing</a:t>
            </a:r>
            <a:endParaRPr b="1" i="0" sz="2800" u="none" cap="none" strike="noStrike">
              <a:solidFill>
                <a:srgbClr val="FFFFFF"/>
              </a:solidFill>
              <a:latin typeface="Montserrat"/>
              <a:ea typeface="Montserrat"/>
              <a:cs typeface="Montserrat"/>
              <a:sym typeface="Montserrat"/>
            </a:endParaRPr>
          </a:p>
        </p:txBody>
      </p:sp>
      <p:pic>
        <p:nvPicPr>
          <p:cNvPr id="289" name="Google Shape;289;g24f21f0c754_0_109"/>
          <p:cNvPicPr preferRelativeResize="0"/>
          <p:nvPr/>
        </p:nvPicPr>
        <p:blipFill rotWithShape="1">
          <a:blip r:embed="rId3">
            <a:alphaModFix/>
          </a:blip>
          <a:srcRect b="0" l="0" r="0" t="0"/>
          <a:stretch/>
        </p:blipFill>
        <p:spPr>
          <a:xfrm>
            <a:off x="8226875" y="0"/>
            <a:ext cx="917125" cy="917150"/>
          </a:xfrm>
          <a:prstGeom prst="rect">
            <a:avLst/>
          </a:prstGeom>
          <a:noFill/>
          <a:ln>
            <a:noFill/>
          </a:ln>
        </p:spPr>
      </p:pic>
      <p:sp>
        <p:nvSpPr>
          <p:cNvPr id="290" name="Google Shape;290;g24f21f0c754_0_109"/>
          <p:cNvSpPr txBox="1"/>
          <p:nvPr/>
        </p:nvSpPr>
        <p:spPr>
          <a:xfrm>
            <a:off x="146400" y="1662850"/>
            <a:ext cx="4142400" cy="9171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115000"/>
              </a:lnSpc>
              <a:spcBef>
                <a:spcPts val="0"/>
              </a:spcBef>
              <a:spcAft>
                <a:spcPts val="0"/>
              </a:spcAft>
              <a:buNone/>
            </a:pPr>
            <a:r>
              <a:rPr b="1" lang="en" sz="1700">
                <a:solidFill>
                  <a:schemeClr val="lt1"/>
                </a:solidFill>
                <a:latin typeface="Montserrat"/>
                <a:ea typeface="Montserrat"/>
                <a:cs typeface="Montserrat"/>
                <a:sym typeface="Montserrat"/>
              </a:rPr>
              <a:t>Without Teacher Forcing</a:t>
            </a:r>
            <a:endParaRPr b="1" sz="17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200">
                <a:solidFill>
                  <a:schemeClr val="lt1"/>
                </a:solidFill>
                <a:latin typeface="Montserrat Medium"/>
                <a:ea typeface="Montserrat Medium"/>
                <a:cs typeface="Montserrat Medium"/>
                <a:sym typeface="Montserrat Medium"/>
              </a:rPr>
              <a:t>Do all predictions in sequence using previous output as decoder input</a:t>
            </a:r>
            <a:endParaRPr sz="1700">
              <a:solidFill>
                <a:schemeClr val="lt1"/>
              </a:solidFill>
              <a:latin typeface="Montserrat Medium"/>
              <a:ea typeface="Montserrat Medium"/>
              <a:cs typeface="Montserrat Medium"/>
              <a:sym typeface="Montserrat Medium"/>
            </a:endParaRPr>
          </a:p>
        </p:txBody>
      </p:sp>
      <p:sp>
        <p:nvSpPr>
          <p:cNvPr id="291" name="Google Shape;291;g24f21f0c754_0_109"/>
          <p:cNvSpPr txBox="1"/>
          <p:nvPr/>
        </p:nvSpPr>
        <p:spPr>
          <a:xfrm>
            <a:off x="4860950" y="1706375"/>
            <a:ext cx="4142400" cy="3291900"/>
          </a:xfrm>
          <a:prstGeom prst="rect">
            <a:avLst/>
          </a:prstGeom>
          <a:noFill/>
          <a:ln>
            <a:noFill/>
          </a:ln>
        </p:spPr>
        <p:txBody>
          <a:bodyPr anchorCtr="0" anchor="t" bIns="91425" lIns="91425" spcFirstLastPara="1" rIns="91425" wrap="square" tIns="91425">
            <a:normAutofit lnSpcReduction="20000"/>
          </a:bodyPr>
          <a:lstStyle/>
          <a:p>
            <a:pPr indent="0" lvl="0" marL="0" rtl="0" algn="ctr">
              <a:lnSpc>
                <a:spcPct val="115000"/>
              </a:lnSpc>
              <a:spcBef>
                <a:spcPts val="0"/>
              </a:spcBef>
              <a:spcAft>
                <a:spcPts val="0"/>
              </a:spcAft>
              <a:buNone/>
            </a:pPr>
            <a:r>
              <a:rPr b="1" lang="en" sz="1700">
                <a:solidFill>
                  <a:schemeClr val="lt1"/>
                </a:solidFill>
                <a:latin typeface="Montserrat"/>
                <a:ea typeface="Montserrat"/>
                <a:cs typeface="Montserrat"/>
                <a:sym typeface="Montserrat"/>
              </a:rPr>
              <a:t>With Teacher Forcing</a:t>
            </a:r>
            <a:endParaRPr b="1" sz="17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1100"/>
              <a:buFont typeface="Arial"/>
              <a:buNone/>
            </a:pPr>
            <a:r>
              <a:rPr lang="en" sz="1200">
                <a:solidFill>
                  <a:schemeClr val="lt1"/>
                </a:solidFill>
                <a:latin typeface="Montserrat Medium"/>
                <a:ea typeface="Montserrat Medium"/>
                <a:cs typeface="Montserrat Medium"/>
                <a:sym typeface="Montserrat Medium"/>
              </a:rPr>
              <a:t>Do all predictions in parallel using target as decoder input</a:t>
            </a:r>
            <a:endParaRPr sz="1700">
              <a:solidFill>
                <a:schemeClr val="lt1"/>
              </a:solidFill>
              <a:latin typeface="Montserrat Medium"/>
              <a:ea typeface="Montserrat Medium"/>
              <a:cs typeface="Montserrat Medium"/>
              <a:sym typeface="Montserrat Medium"/>
            </a:endParaRPr>
          </a:p>
          <a:p>
            <a:pPr indent="0" lvl="0" marL="0" rtl="0" algn="ctr">
              <a:lnSpc>
                <a:spcPct val="105000"/>
              </a:lnSpc>
              <a:spcBef>
                <a:spcPts val="0"/>
              </a:spcBef>
              <a:spcAft>
                <a:spcPts val="0"/>
              </a:spcAft>
              <a:buNone/>
            </a:pPr>
            <a:r>
              <a:t/>
            </a:r>
            <a:endParaRPr sz="1700">
              <a:solidFill>
                <a:schemeClr val="lt1"/>
              </a:solidFill>
              <a:latin typeface="Montserrat Medium"/>
              <a:ea typeface="Montserrat Medium"/>
              <a:cs typeface="Montserrat Medium"/>
              <a:sym typeface="Montserrat Medium"/>
            </a:endParaRPr>
          </a:p>
          <a:p>
            <a:pPr indent="0" lvl="0" marL="0" rtl="0" algn="ctr">
              <a:lnSpc>
                <a:spcPct val="105000"/>
              </a:lnSpc>
              <a:spcBef>
                <a:spcPts val="0"/>
              </a:spcBef>
              <a:spcAft>
                <a:spcPts val="0"/>
              </a:spcAft>
              <a:buNone/>
            </a:pPr>
            <a:r>
              <a:t/>
            </a:r>
            <a:endParaRPr sz="1700">
              <a:solidFill>
                <a:schemeClr val="lt1"/>
              </a:solidFill>
              <a:latin typeface="Montserrat Medium"/>
              <a:ea typeface="Montserrat Medium"/>
              <a:cs typeface="Montserrat Medium"/>
              <a:sym typeface="Montserrat Medium"/>
            </a:endParaRPr>
          </a:p>
          <a:p>
            <a:pPr indent="0" lvl="0" marL="0" rtl="0" algn="ctr">
              <a:lnSpc>
                <a:spcPct val="105000"/>
              </a:lnSpc>
              <a:spcBef>
                <a:spcPts val="0"/>
              </a:spcBef>
              <a:spcAft>
                <a:spcPts val="0"/>
              </a:spcAft>
              <a:buNone/>
            </a:pPr>
            <a:r>
              <a:t/>
            </a:r>
            <a:endParaRPr sz="1300">
              <a:solidFill>
                <a:schemeClr val="lt1"/>
              </a:solidFill>
              <a:latin typeface="Montserrat Medium"/>
              <a:ea typeface="Montserrat Medium"/>
              <a:cs typeface="Montserrat Medium"/>
              <a:sym typeface="Montserrat Medium"/>
            </a:endParaRPr>
          </a:p>
          <a:p>
            <a:pPr indent="0" lvl="0" marL="0" rtl="0" algn="ctr">
              <a:lnSpc>
                <a:spcPct val="105000"/>
              </a:lnSpc>
              <a:spcBef>
                <a:spcPts val="0"/>
              </a:spcBef>
              <a:spcAft>
                <a:spcPts val="0"/>
              </a:spcAft>
              <a:buNone/>
            </a:pPr>
            <a:r>
              <a:t/>
            </a:r>
            <a:endParaRPr sz="1300">
              <a:solidFill>
                <a:schemeClr val="lt1"/>
              </a:solidFill>
              <a:latin typeface="Montserrat Medium"/>
              <a:ea typeface="Montserrat Medium"/>
              <a:cs typeface="Montserrat Medium"/>
              <a:sym typeface="Montserrat Medium"/>
            </a:endParaRPr>
          </a:p>
          <a:p>
            <a:pPr indent="0" lvl="0" marL="0" rtl="0" algn="ctr">
              <a:lnSpc>
                <a:spcPct val="105000"/>
              </a:lnSpc>
              <a:spcBef>
                <a:spcPts val="0"/>
              </a:spcBef>
              <a:spcAft>
                <a:spcPts val="0"/>
              </a:spcAft>
              <a:buNone/>
            </a:pPr>
            <a:r>
              <a:t/>
            </a:r>
            <a:endParaRPr sz="1300">
              <a:solidFill>
                <a:schemeClr val="lt1"/>
              </a:solidFill>
              <a:latin typeface="Montserrat Medium"/>
              <a:ea typeface="Montserrat Medium"/>
              <a:cs typeface="Montserrat Medium"/>
              <a:sym typeface="Montserrat Medium"/>
            </a:endParaRPr>
          </a:p>
          <a:p>
            <a:pPr indent="0" lvl="0" marL="0" rtl="0" algn="ctr">
              <a:lnSpc>
                <a:spcPct val="105000"/>
              </a:lnSpc>
              <a:spcBef>
                <a:spcPts val="0"/>
              </a:spcBef>
              <a:spcAft>
                <a:spcPts val="0"/>
              </a:spcAft>
              <a:buNone/>
            </a:pPr>
            <a:r>
              <a:t/>
            </a:r>
            <a:endParaRPr sz="1700">
              <a:solidFill>
                <a:schemeClr val="lt1"/>
              </a:solidFill>
              <a:latin typeface="Montserrat Medium"/>
              <a:ea typeface="Montserrat Medium"/>
              <a:cs typeface="Montserrat Medium"/>
              <a:sym typeface="Montserrat Medium"/>
            </a:endParaRPr>
          </a:p>
          <a:p>
            <a:pPr indent="0" lvl="0" marL="0" rtl="0" algn="ctr">
              <a:lnSpc>
                <a:spcPct val="105000"/>
              </a:lnSpc>
              <a:spcBef>
                <a:spcPts val="0"/>
              </a:spcBef>
              <a:spcAft>
                <a:spcPts val="0"/>
              </a:spcAft>
              <a:buNone/>
            </a:pPr>
            <a:r>
              <a:t/>
            </a:r>
            <a:endParaRPr sz="1700">
              <a:solidFill>
                <a:schemeClr val="lt1"/>
              </a:solidFill>
              <a:latin typeface="Montserrat Medium"/>
              <a:ea typeface="Montserrat Medium"/>
              <a:cs typeface="Montserrat Medium"/>
              <a:sym typeface="Montserrat Medium"/>
            </a:endParaRPr>
          </a:p>
          <a:p>
            <a:pPr indent="0" lvl="0" marL="0" rtl="0" algn="ctr">
              <a:lnSpc>
                <a:spcPct val="105000"/>
              </a:lnSpc>
              <a:spcBef>
                <a:spcPts val="0"/>
              </a:spcBef>
              <a:spcAft>
                <a:spcPts val="0"/>
              </a:spcAft>
              <a:buNone/>
            </a:pPr>
            <a:r>
              <a:t/>
            </a:r>
            <a:endParaRPr sz="1700">
              <a:solidFill>
                <a:schemeClr val="lt1"/>
              </a:solidFill>
              <a:latin typeface="Montserrat Medium"/>
              <a:ea typeface="Montserrat Medium"/>
              <a:cs typeface="Montserrat Medium"/>
              <a:sym typeface="Montserrat Medium"/>
            </a:endParaRPr>
          </a:p>
          <a:p>
            <a:pPr indent="0" lvl="0" marL="0" rtl="0" algn="ctr">
              <a:lnSpc>
                <a:spcPct val="105000"/>
              </a:lnSpc>
              <a:spcBef>
                <a:spcPts val="0"/>
              </a:spcBef>
              <a:spcAft>
                <a:spcPts val="0"/>
              </a:spcAft>
              <a:buNone/>
            </a:pPr>
            <a:r>
              <a:t/>
            </a:r>
            <a:endParaRPr sz="1700">
              <a:solidFill>
                <a:schemeClr val="lt1"/>
              </a:solidFill>
              <a:latin typeface="Montserrat Medium"/>
              <a:ea typeface="Montserrat Medium"/>
              <a:cs typeface="Montserrat Medium"/>
              <a:sym typeface="Montserrat Medium"/>
            </a:endParaRPr>
          </a:p>
          <a:p>
            <a:pPr indent="0" lvl="0" marL="0" rtl="0" algn="ctr">
              <a:lnSpc>
                <a:spcPct val="105000"/>
              </a:lnSpc>
              <a:spcBef>
                <a:spcPts val="0"/>
              </a:spcBef>
              <a:spcAft>
                <a:spcPts val="0"/>
              </a:spcAft>
              <a:buNone/>
            </a:pPr>
            <a:r>
              <a:t/>
            </a:r>
            <a:endParaRPr sz="1700">
              <a:solidFill>
                <a:schemeClr val="lt1"/>
              </a:solidFill>
              <a:latin typeface="Montserrat Medium"/>
              <a:ea typeface="Montserrat Medium"/>
              <a:cs typeface="Montserrat Medium"/>
              <a:sym typeface="Montserrat Medium"/>
            </a:endParaRPr>
          </a:p>
          <a:p>
            <a:pPr indent="0" lvl="0" marL="0" rtl="0" algn="l">
              <a:lnSpc>
                <a:spcPct val="105000"/>
              </a:lnSpc>
              <a:spcBef>
                <a:spcPts val="0"/>
              </a:spcBef>
              <a:spcAft>
                <a:spcPts val="0"/>
              </a:spcAft>
              <a:buNone/>
            </a:pPr>
            <a:r>
              <a:t/>
            </a:r>
            <a:endParaRPr sz="1200">
              <a:solidFill>
                <a:schemeClr val="lt1"/>
              </a:solidFill>
              <a:latin typeface="Montserrat Medium"/>
              <a:ea typeface="Montserrat Medium"/>
              <a:cs typeface="Montserrat Medium"/>
              <a:sym typeface="Montserrat Medium"/>
            </a:endParaRPr>
          </a:p>
        </p:txBody>
      </p:sp>
      <p:sp>
        <p:nvSpPr>
          <p:cNvPr id="292" name="Google Shape;292;g24f21f0c754_0_109"/>
          <p:cNvSpPr txBox="1"/>
          <p:nvPr/>
        </p:nvSpPr>
        <p:spPr>
          <a:xfrm>
            <a:off x="614400" y="1012575"/>
            <a:ext cx="7915200" cy="445500"/>
          </a:xfrm>
          <a:prstGeom prst="rect">
            <a:avLst/>
          </a:prstGeom>
          <a:noFill/>
          <a:ln>
            <a:noFill/>
          </a:ln>
        </p:spPr>
        <p:txBody>
          <a:bodyPr anchorCtr="0" anchor="t" bIns="91425" lIns="91425" spcFirstLastPara="1" rIns="91425" wrap="square" tIns="91425">
            <a:normAutofit/>
          </a:bodyPr>
          <a:lstStyle/>
          <a:p>
            <a:pPr indent="0" lvl="0" marL="0" rtl="0" algn="ctr">
              <a:lnSpc>
                <a:spcPct val="105000"/>
              </a:lnSpc>
              <a:spcBef>
                <a:spcPts val="0"/>
              </a:spcBef>
              <a:spcAft>
                <a:spcPts val="0"/>
              </a:spcAft>
              <a:buNone/>
            </a:pPr>
            <a:r>
              <a:rPr b="1" lang="en" sz="1700">
                <a:solidFill>
                  <a:srgbClr val="F6B26B"/>
                </a:solidFill>
                <a:latin typeface="Montserrat"/>
                <a:ea typeface="Montserrat"/>
                <a:cs typeface="Montserrat"/>
                <a:sym typeface="Montserrat"/>
              </a:rPr>
              <a:t>Input: My name is Bassel </a:t>
            </a:r>
            <a:r>
              <a:rPr b="1" lang="en" sz="1700">
                <a:solidFill>
                  <a:schemeClr val="lt1"/>
                </a:solidFill>
                <a:latin typeface="Montserrat"/>
                <a:ea typeface="Montserrat"/>
                <a:cs typeface="Montserrat"/>
                <a:sym typeface="Montserrat"/>
              </a:rPr>
              <a:t>          </a:t>
            </a:r>
            <a:r>
              <a:rPr b="1" lang="en" sz="1700">
                <a:solidFill>
                  <a:srgbClr val="93C47D"/>
                </a:solidFill>
                <a:latin typeface="Montserrat"/>
                <a:ea typeface="Montserrat"/>
                <a:cs typeface="Montserrat"/>
                <a:sym typeface="Montserrat"/>
              </a:rPr>
              <a:t>Target: Je m’appelle Bassel</a:t>
            </a:r>
            <a:endParaRPr sz="1700">
              <a:solidFill>
                <a:schemeClr val="lt1"/>
              </a:solidFill>
              <a:latin typeface="Montserrat Medium"/>
              <a:ea typeface="Montserrat Medium"/>
              <a:cs typeface="Montserrat Medium"/>
              <a:sym typeface="Montserrat Medium"/>
            </a:endParaRPr>
          </a:p>
        </p:txBody>
      </p:sp>
      <p:cxnSp>
        <p:nvCxnSpPr>
          <p:cNvPr id="293" name="Google Shape;293;g24f21f0c754_0_109"/>
          <p:cNvCxnSpPr/>
          <p:nvPr/>
        </p:nvCxnSpPr>
        <p:spPr>
          <a:xfrm>
            <a:off x="5201525" y="3467700"/>
            <a:ext cx="7500" cy="1259400"/>
          </a:xfrm>
          <a:prstGeom prst="straightConnector1">
            <a:avLst/>
          </a:prstGeom>
          <a:noFill/>
          <a:ln cap="flat" cmpd="sng" w="28575">
            <a:solidFill>
              <a:schemeClr val="lt1"/>
            </a:solidFill>
            <a:prstDash val="solid"/>
            <a:round/>
            <a:headEnd len="med" w="med" type="none"/>
            <a:tailEnd len="med" w="med" type="none"/>
          </a:ln>
        </p:spPr>
      </p:cxnSp>
      <p:cxnSp>
        <p:nvCxnSpPr>
          <p:cNvPr id="294" name="Google Shape;294;g24f21f0c754_0_109"/>
          <p:cNvCxnSpPr/>
          <p:nvPr/>
        </p:nvCxnSpPr>
        <p:spPr>
          <a:xfrm flipH="1" rot="10800000">
            <a:off x="5216050" y="4710575"/>
            <a:ext cx="442500" cy="9000"/>
          </a:xfrm>
          <a:prstGeom prst="straightConnector1">
            <a:avLst/>
          </a:prstGeom>
          <a:noFill/>
          <a:ln cap="flat" cmpd="sng" w="28575">
            <a:solidFill>
              <a:schemeClr val="lt1"/>
            </a:solidFill>
            <a:prstDash val="solid"/>
            <a:round/>
            <a:headEnd len="med" w="med" type="none"/>
            <a:tailEnd len="med" w="med" type="triangle"/>
          </a:ln>
        </p:spPr>
      </p:cxnSp>
      <p:cxnSp>
        <p:nvCxnSpPr>
          <p:cNvPr id="295" name="Google Shape;295;g24f21f0c754_0_109"/>
          <p:cNvCxnSpPr/>
          <p:nvPr/>
        </p:nvCxnSpPr>
        <p:spPr>
          <a:xfrm flipH="1" rot="10800000">
            <a:off x="5187050" y="4032325"/>
            <a:ext cx="442500" cy="9000"/>
          </a:xfrm>
          <a:prstGeom prst="straightConnector1">
            <a:avLst/>
          </a:prstGeom>
          <a:noFill/>
          <a:ln cap="flat" cmpd="sng" w="28575">
            <a:solidFill>
              <a:schemeClr val="lt1"/>
            </a:solidFill>
            <a:prstDash val="solid"/>
            <a:round/>
            <a:headEnd len="med" w="med" type="none"/>
            <a:tailEnd len="med" w="med" type="triangle"/>
          </a:ln>
        </p:spPr>
      </p:cxnSp>
      <p:cxnSp>
        <p:nvCxnSpPr>
          <p:cNvPr id="296" name="Google Shape;296;g24f21f0c754_0_109"/>
          <p:cNvCxnSpPr/>
          <p:nvPr/>
        </p:nvCxnSpPr>
        <p:spPr>
          <a:xfrm flipH="1" rot="10800000">
            <a:off x="5219650" y="3455650"/>
            <a:ext cx="424500" cy="9000"/>
          </a:xfrm>
          <a:prstGeom prst="straightConnector1">
            <a:avLst/>
          </a:prstGeom>
          <a:noFill/>
          <a:ln cap="flat" cmpd="sng" w="28575">
            <a:solidFill>
              <a:schemeClr val="lt1"/>
            </a:solidFill>
            <a:prstDash val="solid"/>
            <a:round/>
            <a:headEnd len="med" w="med" type="none"/>
            <a:tailEnd len="med" w="med" type="triangle"/>
          </a:ln>
        </p:spPr>
      </p:cxnSp>
      <p:graphicFrame>
        <p:nvGraphicFramePr>
          <p:cNvPr id="297" name="Google Shape;297;g24f21f0c754_0_109"/>
          <p:cNvGraphicFramePr/>
          <p:nvPr/>
        </p:nvGraphicFramePr>
        <p:xfrm>
          <a:off x="5665650" y="2648000"/>
          <a:ext cx="3000000" cy="3000000"/>
        </p:xfrm>
        <a:graphic>
          <a:graphicData uri="http://schemas.openxmlformats.org/drawingml/2006/table">
            <a:tbl>
              <a:tblPr>
                <a:noFill/>
                <a:tableStyleId>{690D0CA8-F0BA-419D-A0F4-2E103B85D21D}</a:tableStyleId>
              </a:tblPr>
              <a:tblGrid>
                <a:gridCol w="1629325"/>
                <a:gridCol w="1629325"/>
              </a:tblGrid>
              <a:tr h="575075">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Decoder</a:t>
                      </a:r>
                      <a:endParaRPr b="1" sz="11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Input</a:t>
                      </a:r>
                      <a:endParaRPr b="1" sz="11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Output</a:t>
                      </a:r>
                      <a:endParaRPr b="1" sz="11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575075">
                <a:tc>
                  <a:txBody>
                    <a:bodyPr/>
                    <a:lstStyle/>
                    <a:p>
                      <a:pPr indent="0" lvl="0" marL="0" rtl="0" algn="ctr">
                        <a:spcBef>
                          <a:spcPts val="0"/>
                        </a:spcBef>
                        <a:spcAft>
                          <a:spcPts val="0"/>
                        </a:spcAft>
                        <a:buNone/>
                      </a:pPr>
                      <a:r>
                        <a:t/>
                      </a:r>
                      <a:endParaRPr sz="11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lt1"/>
                          </a:solidFill>
                          <a:latin typeface="Montserrat"/>
                          <a:ea typeface="Montserrat"/>
                          <a:cs typeface="Montserrat"/>
                          <a:sym typeface="Montserrat"/>
                        </a:rPr>
                        <a:t>Mon</a:t>
                      </a:r>
                      <a:endParaRPr sz="11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575075">
                <a:tc>
                  <a:txBody>
                    <a:bodyPr/>
                    <a:lstStyle/>
                    <a:p>
                      <a:pPr indent="0" lvl="0" marL="0" rtl="0" algn="ctr">
                        <a:spcBef>
                          <a:spcPts val="0"/>
                        </a:spcBef>
                        <a:spcAft>
                          <a:spcPts val="0"/>
                        </a:spcAft>
                        <a:buNone/>
                      </a:pPr>
                      <a:r>
                        <a:rPr lang="en" sz="1100">
                          <a:solidFill>
                            <a:schemeClr val="lt1"/>
                          </a:solidFill>
                          <a:latin typeface="Montserrat"/>
                          <a:ea typeface="Montserrat"/>
                          <a:cs typeface="Montserrat"/>
                          <a:sym typeface="Montserrat"/>
                        </a:rPr>
                        <a:t>Je</a:t>
                      </a:r>
                      <a:endParaRPr sz="11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lt1"/>
                          </a:solidFill>
                          <a:latin typeface="Montserrat"/>
                          <a:ea typeface="Montserrat"/>
                          <a:cs typeface="Montserrat"/>
                          <a:sym typeface="Montserrat"/>
                        </a:rPr>
                        <a:t>Je prenom</a:t>
                      </a:r>
                      <a:endParaRPr sz="11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575075">
                <a:tc>
                  <a:txBody>
                    <a:bodyPr/>
                    <a:lstStyle/>
                    <a:p>
                      <a:pPr indent="0" lvl="0" marL="0" rtl="0" algn="ctr">
                        <a:spcBef>
                          <a:spcPts val="0"/>
                        </a:spcBef>
                        <a:spcAft>
                          <a:spcPts val="0"/>
                        </a:spcAft>
                        <a:buNone/>
                      </a:pPr>
                      <a:r>
                        <a:rPr lang="en" sz="1100">
                          <a:solidFill>
                            <a:schemeClr val="lt1"/>
                          </a:solidFill>
                          <a:latin typeface="Montserrat"/>
                          <a:ea typeface="Montserrat"/>
                          <a:cs typeface="Montserrat"/>
                          <a:sym typeface="Montserrat"/>
                        </a:rPr>
                        <a:t>Je m’appelle</a:t>
                      </a:r>
                      <a:endParaRPr sz="11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lt1"/>
                          </a:solidFill>
                          <a:latin typeface="Montserrat"/>
                          <a:ea typeface="Montserrat"/>
                          <a:cs typeface="Montserrat"/>
                          <a:sym typeface="Montserrat"/>
                        </a:rPr>
                        <a:t>Je m’appelle Bassel</a:t>
                      </a:r>
                      <a:endParaRPr sz="11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298" name="Google Shape;298;g24f21f0c754_0_109"/>
          <p:cNvGraphicFramePr/>
          <p:nvPr/>
        </p:nvGraphicFramePr>
        <p:xfrm>
          <a:off x="827575" y="2648000"/>
          <a:ext cx="3000000" cy="3000000"/>
        </p:xfrm>
        <a:graphic>
          <a:graphicData uri="http://schemas.openxmlformats.org/drawingml/2006/table">
            <a:tbl>
              <a:tblPr>
                <a:noFill/>
                <a:tableStyleId>{690D0CA8-F0BA-419D-A0F4-2E103B85D21D}</a:tableStyleId>
              </a:tblPr>
              <a:tblGrid>
                <a:gridCol w="1629325"/>
                <a:gridCol w="1629325"/>
              </a:tblGrid>
              <a:tr h="575075">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Decoder</a:t>
                      </a:r>
                      <a:endParaRPr b="1" sz="11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Input</a:t>
                      </a:r>
                      <a:endParaRPr b="1" sz="11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Output</a:t>
                      </a:r>
                      <a:endParaRPr b="1" sz="11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575075">
                <a:tc>
                  <a:txBody>
                    <a:bodyPr/>
                    <a:lstStyle/>
                    <a:p>
                      <a:pPr indent="0" lvl="0" marL="0" rtl="0" algn="ctr">
                        <a:spcBef>
                          <a:spcPts val="0"/>
                        </a:spcBef>
                        <a:spcAft>
                          <a:spcPts val="0"/>
                        </a:spcAft>
                        <a:buNone/>
                      </a:pPr>
                      <a:r>
                        <a:t/>
                      </a:r>
                      <a:endParaRPr sz="11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lt1"/>
                          </a:solidFill>
                          <a:latin typeface="Montserrat"/>
                          <a:ea typeface="Montserrat"/>
                          <a:cs typeface="Montserrat"/>
                          <a:sym typeface="Montserrat"/>
                        </a:rPr>
                        <a:t>Mon</a:t>
                      </a:r>
                      <a:endParaRPr sz="11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575075">
                <a:tc>
                  <a:txBody>
                    <a:bodyPr/>
                    <a:lstStyle/>
                    <a:p>
                      <a:pPr indent="0" lvl="0" marL="0" rtl="0" algn="ctr">
                        <a:spcBef>
                          <a:spcPts val="0"/>
                        </a:spcBef>
                        <a:spcAft>
                          <a:spcPts val="0"/>
                        </a:spcAft>
                        <a:buNone/>
                      </a:pPr>
                      <a:r>
                        <a:rPr lang="en" sz="1100">
                          <a:solidFill>
                            <a:schemeClr val="lt1"/>
                          </a:solidFill>
                          <a:latin typeface="Montserrat"/>
                          <a:ea typeface="Montserrat"/>
                          <a:cs typeface="Montserrat"/>
                          <a:sym typeface="Montserrat"/>
                        </a:rPr>
                        <a:t>Mon</a:t>
                      </a:r>
                      <a:endParaRPr sz="11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lt1"/>
                          </a:solidFill>
                          <a:latin typeface="Montserrat"/>
                          <a:ea typeface="Montserrat"/>
                          <a:cs typeface="Montserrat"/>
                          <a:sym typeface="Montserrat"/>
                        </a:rPr>
                        <a:t>Mon nom</a:t>
                      </a:r>
                      <a:endParaRPr sz="11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575075">
                <a:tc>
                  <a:txBody>
                    <a:bodyPr/>
                    <a:lstStyle/>
                    <a:p>
                      <a:pPr indent="0" lvl="0" marL="0" rtl="0" algn="ctr">
                        <a:spcBef>
                          <a:spcPts val="0"/>
                        </a:spcBef>
                        <a:spcAft>
                          <a:spcPts val="0"/>
                        </a:spcAft>
                        <a:buNone/>
                      </a:pPr>
                      <a:r>
                        <a:rPr lang="en" sz="1100">
                          <a:solidFill>
                            <a:schemeClr val="lt1"/>
                          </a:solidFill>
                          <a:latin typeface="Montserrat"/>
                          <a:ea typeface="Montserrat"/>
                          <a:cs typeface="Montserrat"/>
                          <a:sym typeface="Montserrat"/>
                        </a:rPr>
                        <a:t>Mon nom</a:t>
                      </a:r>
                      <a:endParaRPr sz="11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lt1"/>
                          </a:solidFill>
                          <a:latin typeface="Montserrat"/>
                          <a:ea typeface="Montserrat"/>
                          <a:cs typeface="Montserrat"/>
                          <a:sym typeface="Montserrat"/>
                        </a:rPr>
                        <a:t>Mon nom</a:t>
                      </a:r>
                      <a:r>
                        <a:rPr lang="en" sz="1100">
                          <a:solidFill>
                            <a:schemeClr val="lt1"/>
                          </a:solidFill>
                          <a:latin typeface="Montserrat"/>
                          <a:ea typeface="Montserrat"/>
                          <a:cs typeface="Montserrat"/>
                          <a:sym typeface="Montserrat"/>
                        </a:rPr>
                        <a:t> Bassel</a:t>
                      </a:r>
                      <a:endParaRPr sz="11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cxnSp>
        <p:nvCxnSpPr>
          <p:cNvPr id="299" name="Google Shape;299;g24f21f0c754_0_109"/>
          <p:cNvCxnSpPr/>
          <p:nvPr/>
        </p:nvCxnSpPr>
        <p:spPr>
          <a:xfrm flipH="1">
            <a:off x="1218850" y="3522550"/>
            <a:ext cx="2285100" cy="373200"/>
          </a:xfrm>
          <a:prstGeom prst="curvedConnector3">
            <a:avLst>
              <a:gd fmla="val -11429" name="adj1"/>
            </a:avLst>
          </a:prstGeom>
          <a:noFill/>
          <a:ln cap="flat" cmpd="sng" w="28575">
            <a:solidFill>
              <a:schemeClr val="lt1"/>
            </a:solidFill>
            <a:prstDash val="solid"/>
            <a:round/>
            <a:headEnd len="med" w="med" type="none"/>
            <a:tailEnd len="med" w="med" type="none"/>
          </a:ln>
        </p:spPr>
      </p:cxnSp>
      <p:cxnSp>
        <p:nvCxnSpPr>
          <p:cNvPr id="300" name="Google Shape;300;g24f21f0c754_0_109"/>
          <p:cNvCxnSpPr/>
          <p:nvPr/>
        </p:nvCxnSpPr>
        <p:spPr>
          <a:xfrm>
            <a:off x="1250100" y="3895750"/>
            <a:ext cx="195900" cy="166800"/>
          </a:xfrm>
          <a:prstGeom prst="curvedConnector3">
            <a:avLst>
              <a:gd fmla="val -214778" name="adj1"/>
            </a:avLst>
          </a:prstGeom>
          <a:noFill/>
          <a:ln cap="flat" cmpd="sng" w="28575">
            <a:solidFill>
              <a:schemeClr val="lt1"/>
            </a:solidFill>
            <a:prstDash val="solid"/>
            <a:round/>
            <a:headEnd len="med" w="med" type="none"/>
            <a:tailEnd len="med" w="med" type="triangle"/>
          </a:ln>
        </p:spPr>
      </p:cxnSp>
      <p:cxnSp>
        <p:nvCxnSpPr>
          <p:cNvPr id="301" name="Google Shape;301;g24f21f0c754_0_109"/>
          <p:cNvCxnSpPr/>
          <p:nvPr/>
        </p:nvCxnSpPr>
        <p:spPr>
          <a:xfrm flipH="1">
            <a:off x="754575" y="4106075"/>
            <a:ext cx="2972400" cy="420900"/>
          </a:xfrm>
          <a:prstGeom prst="curvedConnector3">
            <a:avLst>
              <a:gd fmla="val -1283" name="adj1"/>
            </a:avLst>
          </a:prstGeom>
          <a:noFill/>
          <a:ln cap="flat" cmpd="sng" w="28575">
            <a:solidFill>
              <a:schemeClr val="lt1"/>
            </a:solidFill>
            <a:prstDash val="solid"/>
            <a:round/>
            <a:headEnd len="med" w="med" type="none"/>
            <a:tailEnd len="med" w="med" type="none"/>
          </a:ln>
        </p:spPr>
      </p:cxnSp>
      <p:cxnSp>
        <p:nvCxnSpPr>
          <p:cNvPr id="302" name="Google Shape;302;g24f21f0c754_0_109"/>
          <p:cNvCxnSpPr/>
          <p:nvPr/>
        </p:nvCxnSpPr>
        <p:spPr>
          <a:xfrm>
            <a:off x="776700" y="4522800"/>
            <a:ext cx="492900" cy="156300"/>
          </a:xfrm>
          <a:prstGeom prst="curvedConnector3">
            <a:avLst>
              <a:gd fmla="val -78094" name="adj1"/>
            </a:avLst>
          </a:prstGeom>
          <a:noFill/>
          <a:ln cap="flat" cmpd="sng" w="28575">
            <a:solidFill>
              <a:schemeClr val="lt1"/>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4f21f0c754_0_49"/>
          <p:cNvSpPr txBox="1"/>
          <p:nvPr/>
        </p:nvSpPr>
        <p:spPr>
          <a:xfrm>
            <a:off x="311700" y="3444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2800"/>
              <a:buFont typeface="Arial"/>
              <a:buNone/>
            </a:pPr>
            <a:r>
              <a:rPr b="1" lang="en" sz="2800">
                <a:solidFill>
                  <a:srgbClr val="FFFFFF"/>
                </a:solidFill>
                <a:latin typeface="Montserrat"/>
                <a:ea typeface="Montserrat"/>
                <a:cs typeface="Montserrat"/>
                <a:sym typeface="Montserrat"/>
              </a:rPr>
              <a:t>Architecture Recap</a:t>
            </a:r>
            <a:endParaRPr b="1" i="0" sz="2800" u="none" cap="none" strike="noStrike">
              <a:solidFill>
                <a:srgbClr val="FFFFFF"/>
              </a:solidFill>
              <a:latin typeface="Montserrat"/>
              <a:ea typeface="Montserrat"/>
              <a:cs typeface="Montserrat"/>
              <a:sym typeface="Montserrat"/>
            </a:endParaRPr>
          </a:p>
        </p:txBody>
      </p:sp>
      <p:pic>
        <p:nvPicPr>
          <p:cNvPr id="308" name="Google Shape;308;g24f21f0c754_0_49"/>
          <p:cNvPicPr preferRelativeResize="0"/>
          <p:nvPr/>
        </p:nvPicPr>
        <p:blipFill rotWithShape="1">
          <a:blip r:embed="rId3">
            <a:alphaModFix/>
          </a:blip>
          <a:srcRect b="0" l="0" r="0" t="0"/>
          <a:stretch/>
        </p:blipFill>
        <p:spPr>
          <a:xfrm>
            <a:off x="8226875" y="0"/>
            <a:ext cx="917125" cy="917150"/>
          </a:xfrm>
          <a:prstGeom prst="rect">
            <a:avLst/>
          </a:prstGeom>
          <a:noFill/>
          <a:ln>
            <a:noFill/>
          </a:ln>
        </p:spPr>
      </p:pic>
      <p:pic>
        <p:nvPicPr>
          <p:cNvPr id="309" name="Google Shape;309;g24f21f0c754_0_49"/>
          <p:cNvPicPr preferRelativeResize="0"/>
          <p:nvPr/>
        </p:nvPicPr>
        <p:blipFill>
          <a:blip r:embed="rId4">
            <a:alphaModFix/>
          </a:blip>
          <a:stretch>
            <a:fillRect/>
          </a:stretch>
        </p:blipFill>
        <p:spPr>
          <a:xfrm>
            <a:off x="3195925" y="1064153"/>
            <a:ext cx="2752154" cy="3878035"/>
          </a:xfrm>
          <a:prstGeom prst="rect">
            <a:avLst/>
          </a:prstGeom>
          <a:noFill/>
          <a:ln>
            <a:noFill/>
          </a:ln>
        </p:spPr>
      </p:pic>
      <p:sp>
        <p:nvSpPr>
          <p:cNvPr id="310" name="Google Shape;310;g24f21f0c754_0_49"/>
          <p:cNvSpPr/>
          <p:nvPr/>
        </p:nvSpPr>
        <p:spPr>
          <a:xfrm>
            <a:off x="3312250" y="3876475"/>
            <a:ext cx="1203300" cy="629100"/>
          </a:xfrm>
          <a:prstGeom prst="rect">
            <a:avLst/>
          </a:prstGeom>
          <a:solidFill>
            <a:srgbClr val="EE3F00">
              <a:alpha val="1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24f21f0c754_0_49"/>
          <p:cNvSpPr/>
          <p:nvPr/>
        </p:nvSpPr>
        <p:spPr>
          <a:xfrm>
            <a:off x="4600200" y="3876475"/>
            <a:ext cx="1259700" cy="629100"/>
          </a:xfrm>
          <a:prstGeom prst="rect">
            <a:avLst/>
          </a:prstGeom>
          <a:solidFill>
            <a:srgbClr val="EE3F00">
              <a:alpha val="1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24f21f0c754_0_49"/>
          <p:cNvSpPr/>
          <p:nvPr/>
        </p:nvSpPr>
        <p:spPr>
          <a:xfrm>
            <a:off x="3324650" y="2417525"/>
            <a:ext cx="1203300" cy="1458900"/>
          </a:xfrm>
          <a:prstGeom prst="rect">
            <a:avLst/>
          </a:prstGeom>
          <a:solidFill>
            <a:srgbClr val="005DEE">
              <a:alpha val="1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24f21f0c754_0_49"/>
          <p:cNvSpPr/>
          <p:nvPr/>
        </p:nvSpPr>
        <p:spPr>
          <a:xfrm>
            <a:off x="2402200" y="4078750"/>
            <a:ext cx="793800" cy="192300"/>
          </a:xfrm>
          <a:prstGeom prst="rightArrow">
            <a:avLst>
              <a:gd fmla="val 10552" name="adj1"/>
              <a:gd fmla="val 4839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24f21f0c754_0_49"/>
          <p:cNvSpPr txBox="1"/>
          <p:nvPr/>
        </p:nvSpPr>
        <p:spPr>
          <a:xfrm>
            <a:off x="908200" y="3974800"/>
            <a:ext cx="149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Embedding</a:t>
            </a:r>
            <a:endParaRPr>
              <a:solidFill>
                <a:schemeClr val="lt1"/>
              </a:solidFill>
              <a:latin typeface="Montserrat"/>
              <a:ea typeface="Montserrat"/>
              <a:cs typeface="Montserrat"/>
              <a:sym typeface="Montserrat"/>
            </a:endParaRPr>
          </a:p>
        </p:txBody>
      </p:sp>
      <p:sp>
        <p:nvSpPr>
          <p:cNvPr id="315" name="Google Shape;315;g24f21f0c754_0_49"/>
          <p:cNvSpPr/>
          <p:nvPr/>
        </p:nvSpPr>
        <p:spPr>
          <a:xfrm>
            <a:off x="2402200" y="3050825"/>
            <a:ext cx="793800" cy="192300"/>
          </a:xfrm>
          <a:prstGeom prst="rightArrow">
            <a:avLst>
              <a:gd fmla="val 10552" name="adj1"/>
              <a:gd fmla="val 4839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24f21f0c754_0_49"/>
          <p:cNvSpPr txBox="1"/>
          <p:nvPr/>
        </p:nvSpPr>
        <p:spPr>
          <a:xfrm>
            <a:off x="908200" y="2946875"/>
            <a:ext cx="149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Encoder</a:t>
            </a:r>
            <a:endParaRPr>
              <a:solidFill>
                <a:schemeClr val="lt1"/>
              </a:solidFill>
              <a:latin typeface="Montserrat"/>
              <a:ea typeface="Montserrat"/>
              <a:cs typeface="Montserrat"/>
              <a:sym typeface="Montserrat"/>
            </a:endParaRPr>
          </a:p>
        </p:txBody>
      </p:sp>
      <p:grpSp>
        <p:nvGrpSpPr>
          <p:cNvPr id="317" name="Google Shape;317;g24f21f0c754_0_49"/>
          <p:cNvGrpSpPr/>
          <p:nvPr/>
        </p:nvGrpSpPr>
        <p:grpSpPr>
          <a:xfrm>
            <a:off x="4600200" y="1144175"/>
            <a:ext cx="3678375" cy="2732100"/>
            <a:chOff x="4600200" y="1144175"/>
            <a:chExt cx="3678375" cy="2732100"/>
          </a:xfrm>
        </p:grpSpPr>
        <p:sp>
          <p:nvSpPr>
            <p:cNvPr id="318" name="Google Shape;318;g24f21f0c754_0_49"/>
            <p:cNvSpPr/>
            <p:nvPr/>
          </p:nvSpPr>
          <p:spPr>
            <a:xfrm>
              <a:off x="4600200" y="1144175"/>
              <a:ext cx="1259700" cy="2732100"/>
            </a:xfrm>
            <a:prstGeom prst="rect">
              <a:avLst/>
            </a:prstGeom>
            <a:solidFill>
              <a:srgbClr val="3CEE00">
                <a:alpha val="1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24f21f0c754_0_49"/>
            <p:cNvSpPr/>
            <p:nvPr/>
          </p:nvSpPr>
          <p:spPr>
            <a:xfrm rot="10800000">
              <a:off x="5990775" y="2475600"/>
              <a:ext cx="793800" cy="192300"/>
            </a:xfrm>
            <a:prstGeom prst="rightArrow">
              <a:avLst>
                <a:gd fmla="val 10552" name="adj1"/>
                <a:gd fmla="val 4839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24f21f0c754_0_49"/>
            <p:cNvSpPr txBox="1"/>
            <p:nvPr/>
          </p:nvSpPr>
          <p:spPr>
            <a:xfrm>
              <a:off x="6784575" y="2371650"/>
              <a:ext cx="149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Decoder</a:t>
              </a:r>
              <a:endParaRPr>
                <a:solidFill>
                  <a:schemeClr val="lt1"/>
                </a:solidFill>
                <a:latin typeface="Montserrat"/>
                <a:ea typeface="Montserrat"/>
                <a:cs typeface="Montserrat"/>
                <a:sym typeface="Montserra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500"/>
                                        <p:tgtEl>
                                          <p:spTgt spid="3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13"/>
                                        </p:tgtEl>
                                        <p:attrNameLst>
                                          <p:attrName>style.visibility</p:attrName>
                                        </p:attrNameLst>
                                      </p:cBhvr>
                                      <p:to>
                                        <p:strVal val="visible"/>
                                      </p:to>
                                    </p:set>
                                    <p:anim calcmode="lin" valueType="num">
                                      <p:cBhvr additive="base">
                                        <p:cTn dur="500"/>
                                        <p:tgtEl>
                                          <p:spTgt spid="31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500"/>
                                        <p:tgtEl>
                                          <p:spTgt spid="3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11"/>
                                        </p:tgtEl>
                                        <p:attrNameLst>
                                          <p:attrName>style.visibility</p:attrName>
                                        </p:attrNameLst>
                                      </p:cBhvr>
                                      <p:to>
                                        <p:strVal val="visible"/>
                                      </p:to>
                                    </p:set>
                                    <p:anim calcmode="lin" valueType="num">
                                      <p:cBhvr additive="base">
                                        <p:cTn dur="500"/>
                                        <p:tgtEl>
                                          <p:spTgt spid="31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2"/>
                                        </p:tgtEl>
                                        <p:attrNameLst>
                                          <p:attrName>style.visibility</p:attrName>
                                        </p:attrNameLst>
                                      </p:cBhvr>
                                      <p:to>
                                        <p:strVal val="visible"/>
                                      </p:to>
                                    </p:set>
                                    <p:anim calcmode="lin" valueType="num">
                                      <p:cBhvr additive="base">
                                        <p:cTn dur="500"/>
                                        <p:tgtEl>
                                          <p:spTgt spid="3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500"/>
                                        <p:tgtEl>
                                          <p:spTgt spid="3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500"/>
                                        <p:tgtEl>
                                          <p:spTgt spid="3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500"/>
                                        <p:tgtEl>
                                          <p:spTgt spid="31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g24e78c0de34_7_7"/>
          <p:cNvSpPr txBox="1"/>
          <p:nvPr/>
        </p:nvSpPr>
        <p:spPr>
          <a:xfrm>
            <a:off x="395708" y="75125"/>
            <a:ext cx="8520600" cy="2052600"/>
          </a:xfrm>
          <a:prstGeom prst="rect">
            <a:avLst/>
          </a:prstGeom>
          <a:noFill/>
          <a:ln>
            <a:noFill/>
          </a:ln>
        </p:spPr>
        <p:txBody>
          <a:bodyPr anchorCtr="0" anchor="b" bIns="91425" lIns="91425" spcFirstLastPara="1" rIns="91425" wrap="square" tIns="91425">
            <a:normAutofit/>
          </a:bodyPr>
          <a:lstStyle/>
          <a:p>
            <a:pPr indent="0" lvl="0" marL="0" marR="0" rtl="0" algn="l">
              <a:lnSpc>
                <a:spcPct val="80000"/>
              </a:lnSpc>
              <a:spcBef>
                <a:spcPts val="0"/>
              </a:spcBef>
              <a:spcAft>
                <a:spcPts val="0"/>
              </a:spcAft>
              <a:buClr>
                <a:srgbClr val="000000"/>
              </a:buClr>
              <a:buSzPts val="4800"/>
              <a:buFont typeface="Arial"/>
              <a:buNone/>
            </a:pPr>
            <a:r>
              <a:rPr b="1" i="0" lang="en" sz="5300" u="none" cap="none" strike="noStrike">
                <a:solidFill>
                  <a:srgbClr val="FFFFFF"/>
                </a:solidFill>
                <a:latin typeface="Montserrat"/>
                <a:ea typeface="Montserrat"/>
                <a:cs typeface="Montserrat"/>
                <a:sym typeface="Montserrat"/>
              </a:rPr>
              <a:t>Hugging Face x Transformers</a:t>
            </a:r>
            <a:endParaRPr b="1" sz="5300">
              <a:solidFill>
                <a:srgbClr val="FFFFFF"/>
              </a:solidFill>
              <a:latin typeface="Montserrat"/>
              <a:ea typeface="Montserrat"/>
              <a:cs typeface="Montserrat"/>
              <a:sym typeface="Montserrat"/>
            </a:endParaRPr>
          </a:p>
        </p:txBody>
      </p:sp>
      <p:pic>
        <p:nvPicPr>
          <p:cNvPr id="53" name="Google Shape;53;g24e78c0de34_7_7"/>
          <p:cNvPicPr preferRelativeResize="0"/>
          <p:nvPr/>
        </p:nvPicPr>
        <p:blipFill rotWithShape="1">
          <a:blip r:embed="rId3">
            <a:alphaModFix/>
          </a:blip>
          <a:srcRect b="9195" l="9288" r="0" t="76644"/>
          <a:stretch/>
        </p:blipFill>
        <p:spPr>
          <a:xfrm>
            <a:off x="0" y="4458500"/>
            <a:ext cx="7555348" cy="685001"/>
          </a:xfrm>
          <a:prstGeom prst="rect">
            <a:avLst/>
          </a:prstGeom>
          <a:noFill/>
          <a:ln>
            <a:noFill/>
          </a:ln>
        </p:spPr>
      </p:pic>
      <p:pic>
        <p:nvPicPr>
          <p:cNvPr id="54" name="Google Shape;54;g24e78c0de34_7_7"/>
          <p:cNvPicPr preferRelativeResize="0"/>
          <p:nvPr/>
        </p:nvPicPr>
        <p:blipFill rotWithShape="1">
          <a:blip r:embed="rId3">
            <a:alphaModFix/>
          </a:blip>
          <a:srcRect b="35799" l="16138" r="17230" t="19893"/>
          <a:stretch/>
        </p:blipFill>
        <p:spPr>
          <a:xfrm>
            <a:off x="544725" y="2997525"/>
            <a:ext cx="3751704" cy="1449249"/>
          </a:xfrm>
          <a:prstGeom prst="rect">
            <a:avLst/>
          </a:prstGeom>
          <a:noFill/>
          <a:ln>
            <a:noFill/>
          </a:ln>
        </p:spPr>
      </p:pic>
      <p:sp>
        <p:nvSpPr>
          <p:cNvPr id="55" name="Google Shape;55;g24e78c0de34_7_7"/>
          <p:cNvSpPr txBox="1"/>
          <p:nvPr/>
        </p:nvSpPr>
        <p:spPr>
          <a:xfrm>
            <a:off x="5829600" y="4327575"/>
            <a:ext cx="3255900" cy="684900"/>
          </a:xfrm>
          <a:prstGeom prst="rect">
            <a:avLst/>
          </a:prstGeom>
          <a:noFill/>
          <a:ln>
            <a:noFill/>
          </a:ln>
        </p:spPr>
        <p:txBody>
          <a:bodyPr anchorCtr="0" anchor="t" bIns="91425" lIns="91425" spcFirstLastPara="1" rIns="91425" wrap="square" tIns="91425">
            <a:noAutofit/>
          </a:bodyPr>
          <a:lstStyle/>
          <a:p>
            <a:pPr indent="0" lvl="0" marL="0" marR="0" rtl="0" algn="ctr">
              <a:lnSpc>
                <a:spcPct val="95000"/>
              </a:lnSpc>
              <a:spcBef>
                <a:spcPts val="0"/>
              </a:spcBef>
              <a:spcAft>
                <a:spcPts val="0"/>
              </a:spcAft>
              <a:buClr>
                <a:srgbClr val="000000"/>
              </a:buClr>
              <a:buSzPts val="1140"/>
              <a:buFont typeface="Arial"/>
              <a:buNone/>
            </a:pPr>
            <a:r>
              <a:rPr b="0" i="0" lang="en" sz="1140" u="none" cap="none" strike="noStrike">
                <a:solidFill>
                  <a:srgbClr val="FFFFFF"/>
                </a:solidFill>
                <a:latin typeface="Montserrat"/>
                <a:ea typeface="Montserrat"/>
                <a:cs typeface="Montserrat"/>
                <a:sym typeface="Montserrat"/>
              </a:rPr>
              <a:t>Presented by </a:t>
            </a:r>
            <a:endParaRPr b="0" i="0" sz="1140" u="none" cap="none" strike="noStrike">
              <a:solidFill>
                <a:srgbClr val="FFFFFF"/>
              </a:solidFill>
              <a:latin typeface="Montserrat"/>
              <a:ea typeface="Montserrat"/>
              <a:cs typeface="Montserrat"/>
              <a:sym typeface="Montserrat"/>
            </a:endParaRPr>
          </a:p>
          <a:p>
            <a:pPr indent="0" lvl="0" marL="0" marR="0" rtl="0" algn="ctr">
              <a:lnSpc>
                <a:spcPct val="95000"/>
              </a:lnSpc>
              <a:spcBef>
                <a:spcPts val="1200"/>
              </a:spcBef>
              <a:spcAft>
                <a:spcPts val="1200"/>
              </a:spcAft>
              <a:buClr>
                <a:srgbClr val="000000"/>
              </a:buClr>
              <a:buSzPts val="1140"/>
              <a:buFont typeface="Arial"/>
              <a:buNone/>
            </a:pPr>
            <a:r>
              <a:rPr b="0" i="0" lang="en" sz="1140" u="none" cap="none" strike="noStrike">
                <a:solidFill>
                  <a:srgbClr val="FFFFFF"/>
                </a:solidFill>
                <a:latin typeface="Montserrat"/>
                <a:ea typeface="Montserrat"/>
                <a:cs typeface="Montserrat"/>
                <a:sym typeface="Montserrat"/>
              </a:rPr>
              <a:t>Bassel Al Omari and Matthew Bilopavlovic</a:t>
            </a:r>
            <a:endParaRPr b="0" i="0" sz="1140" u="none" cap="none" strike="noStrike">
              <a:solidFill>
                <a:srgbClr val="FFFFFF"/>
              </a:solidFill>
              <a:latin typeface="Montserrat"/>
              <a:ea typeface="Montserrat"/>
              <a:cs typeface="Montserrat"/>
              <a:sym typeface="Montserrat"/>
            </a:endParaRPr>
          </a:p>
        </p:txBody>
      </p:sp>
      <p:pic>
        <p:nvPicPr>
          <p:cNvPr id="56" name="Google Shape;56;g24e78c0de34_7_7"/>
          <p:cNvPicPr preferRelativeResize="0"/>
          <p:nvPr/>
        </p:nvPicPr>
        <p:blipFill rotWithShape="1">
          <a:blip r:embed="rId4">
            <a:alphaModFix/>
          </a:blip>
          <a:srcRect b="0" l="18745" r="0" t="0"/>
          <a:stretch/>
        </p:blipFill>
        <p:spPr>
          <a:xfrm>
            <a:off x="7457550" y="2653537"/>
            <a:ext cx="957550" cy="1571226"/>
          </a:xfrm>
          <a:prstGeom prst="rect">
            <a:avLst/>
          </a:prstGeom>
          <a:noFill/>
          <a:ln>
            <a:noFill/>
          </a:ln>
        </p:spPr>
      </p:pic>
      <p:pic>
        <p:nvPicPr>
          <p:cNvPr id="57" name="Google Shape;57;g24e78c0de34_7_7"/>
          <p:cNvPicPr preferRelativeResize="0"/>
          <p:nvPr/>
        </p:nvPicPr>
        <p:blipFill rotWithShape="1">
          <a:blip r:embed="rId5">
            <a:alphaModFix/>
          </a:blip>
          <a:srcRect b="0" l="26368" r="26368" t="6872"/>
          <a:stretch/>
        </p:blipFill>
        <p:spPr>
          <a:xfrm>
            <a:off x="6500000" y="2349737"/>
            <a:ext cx="957548" cy="18867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4f21f0c754_0_30"/>
          <p:cNvSpPr txBox="1"/>
          <p:nvPr/>
        </p:nvSpPr>
        <p:spPr>
          <a:xfrm>
            <a:off x="922950" y="2620225"/>
            <a:ext cx="7298100" cy="538800"/>
          </a:xfrm>
          <a:prstGeom prst="rect">
            <a:avLst/>
          </a:prstGeom>
          <a:noFill/>
          <a:ln>
            <a:noFill/>
          </a:ln>
        </p:spPr>
        <p:txBody>
          <a:bodyPr anchorCtr="0" anchor="t" bIns="91425" lIns="91425" spcFirstLastPara="1" rIns="91425" wrap="square" tIns="91425">
            <a:spAutoFit/>
          </a:bodyPr>
          <a:lstStyle/>
          <a:p>
            <a:pPr indent="0" lvl="0" marL="0" rtl="0" algn="ctr">
              <a:lnSpc>
                <a:spcPct val="105000"/>
              </a:lnSpc>
              <a:spcBef>
                <a:spcPts val="0"/>
              </a:spcBef>
              <a:spcAft>
                <a:spcPts val="0"/>
              </a:spcAft>
              <a:buNone/>
            </a:pPr>
            <a:r>
              <a:rPr lang="en" sz="2300">
                <a:solidFill>
                  <a:schemeClr val="lt1"/>
                </a:solidFill>
                <a:latin typeface="Montserrat Medium"/>
                <a:ea typeface="Montserrat Medium"/>
                <a:cs typeface="Montserrat Medium"/>
                <a:sym typeface="Montserrat Medium"/>
              </a:rPr>
              <a:t>Join at</a:t>
            </a:r>
            <a:r>
              <a:rPr b="1" lang="en" sz="2300">
                <a:solidFill>
                  <a:schemeClr val="lt1"/>
                </a:solidFill>
                <a:latin typeface="Montserrat"/>
                <a:ea typeface="Montserrat"/>
                <a:cs typeface="Montserrat"/>
                <a:sym typeface="Montserrat"/>
              </a:rPr>
              <a:t> menti.com </a:t>
            </a:r>
            <a:r>
              <a:rPr lang="en" sz="2300">
                <a:solidFill>
                  <a:schemeClr val="lt1"/>
                </a:solidFill>
                <a:latin typeface="Montserrat Medium"/>
                <a:ea typeface="Montserrat Medium"/>
                <a:cs typeface="Montserrat Medium"/>
                <a:sym typeface="Montserrat Medium"/>
              </a:rPr>
              <a:t>and use</a:t>
            </a:r>
            <a:r>
              <a:rPr b="1" lang="en" sz="2300">
                <a:solidFill>
                  <a:schemeClr val="lt1"/>
                </a:solidFill>
                <a:latin typeface="Montserrat"/>
                <a:ea typeface="Montserrat"/>
                <a:cs typeface="Montserrat"/>
                <a:sym typeface="Montserrat"/>
              </a:rPr>
              <a:t> </a:t>
            </a:r>
            <a:endParaRPr b="1" sz="2300">
              <a:solidFill>
                <a:schemeClr val="lt1"/>
              </a:solidFill>
              <a:latin typeface="Montserrat"/>
              <a:ea typeface="Montserrat"/>
              <a:cs typeface="Montserrat"/>
              <a:sym typeface="Montserrat"/>
            </a:endParaRPr>
          </a:p>
        </p:txBody>
      </p:sp>
      <p:sp>
        <p:nvSpPr>
          <p:cNvPr id="326" name="Google Shape;326;g24f21f0c754_0_30"/>
          <p:cNvSpPr txBox="1"/>
          <p:nvPr/>
        </p:nvSpPr>
        <p:spPr>
          <a:xfrm>
            <a:off x="922950" y="2035225"/>
            <a:ext cx="7298100" cy="615600"/>
          </a:xfrm>
          <a:prstGeom prst="rect">
            <a:avLst/>
          </a:prstGeom>
          <a:noFill/>
          <a:ln>
            <a:noFill/>
          </a:ln>
        </p:spPr>
        <p:txBody>
          <a:bodyPr anchorCtr="0" anchor="t" bIns="91425" lIns="91425" spcFirstLastPara="1" rIns="91425" wrap="square" tIns="91425">
            <a:spAutoFit/>
          </a:bodyPr>
          <a:lstStyle/>
          <a:p>
            <a:pPr indent="0" lvl="0" marL="0" rtl="0" algn="ctr">
              <a:lnSpc>
                <a:spcPct val="105000"/>
              </a:lnSpc>
              <a:spcBef>
                <a:spcPts val="0"/>
              </a:spcBef>
              <a:spcAft>
                <a:spcPts val="0"/>
              </a:spcAft>
              <a:buNone/>
            </a:pPr>
            <a:r>
              <a:rPr b="1" lang="en" sz="2800">
                <a:solidFill>
                  <a:schemeClr val="lt1"/>
                </a:solidFill>
                <a:latin typeface="Montserrat"/>
                <a:ea typeface="Montserrat"/>
                <a:cs typeface="Montserrat"/>
                <a:sym typeface="Montserrat"/>
              </a:rPr>
              <a:t>Menti Competition</a:t>
            </a:r>
            <a:endParaRPr b="1" sz="2800">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0" name="Shape 330"/>
        <p:cNvGrpSpPr/>
        <p:nvPr/>
      </p:nvGrpSpPr>
      <p:grpSpPr>
        <a:xfrm>
          <a:off x="0" y="0"/>
          <a:ext cx="0" cy="0"/>
          <a:chOff x="0" y="0"/>
          <a:chExt cx="0" cy="0"/>
        </a:xfrm>
      </p:grpSpPr>
      <p:sp>
        <p:nvSpPr>
          <p:cNvPr id="331" name="Google Shape;331;g24f21f0c754_0_35"/>
          <p:cNvSpPr txBox="1"/>
          <p:nvPr/>
        </p:nvSpPr>
        <p:spPr>
          <a:xfrm>
            <a:off x="311700" y="439875"/>
            <a:ext cx="8520600" cy="572700"/>
          </a:xfrm>
          <a:prstGeom prst="rect">
            <a:avLst/>
          </a:prstGeom>
          <a:noFill/>
          <a:ln>
            <a:noFill/>
          </a:ln>
        </p:spPr>
        <p:txBody>
          <a:bodyPr anchorCtr="0" anchor="t" bIns="91425" lIns="91425" spcFirstLastPara="1" rIns="91425" wrap="square" tIns="91425">
            <a:normAutofit fontScale="85000"/>
          </a:bodyPr>
          <a:lstStyle/>
          <a:p>
            <a:pPr indent="0" lvl="0" marL="0" marR="0" rtl="0" algn="l">
              <a:lnSpc>
                <a:spcPct val="100000"/>
              </a:lnSpc>
              <a:spcBef>
                <a:spcPts val="0"/>
              </a:spcBef>
              <a:spcAft>
                <a:spcPts val="0"/>
              </a:spcAft>
              <a:buClr>
                <a:srgbClr val="000000"/>
              </a:buClr>
              <a:buSzPct val="100000"/>
              <a:buFont typeface="Arial"/>
              <a:buNone/>
            </a:pPr>
            <a:r>
              <a:rPr b="1" lang="en" sz="2800">
                <a:solidFill>
                  <a:srgbClr val="FFFFFF"/>
                </a:solidFill>
                <a:latin typeface="Montserrat"/>
                <a:ea typeface="Montserrat"/>
                <a:cs typeface="Montserrat"/>
                <a:sym typeface="Montserrat"/>
              </a:rPr>
              <a:t>Question: </a:t>
            </a:r>
            <a:r>
              <a:rPr lang="en" sz="2800">
                <a:solidFill>
                  <a:srgbClr val="FFFFFF"/>
                </a:solidFill>
                <a:latin typeface="Montserrat"/>
                <a:ea typeface="Montserrat"/>
                <a:cs typeface="Montserrat"/>
                <a:sym typeface="Montserrat"/>
              </a:rPr>
              <a:t>Advantages of Transformers over RNNs?</a:t>
            </a:r>
            <a:endParaRPr i="0" sz="2800" u="none" cap="none" strike="noStrike">
              <a:solidFill>
                <a:srgbClr val="FFFFFF"/>
              </a:solidFill>
              <a:latin typeface="Montserrat"/>
              <a:ea typeface="Montserrat"/>
              <a:cs typeface="Montserrat"/>
              <a:sym typeface="Montserrat"/>
            </a:endParaRPr>
          </a:p>
        </p:txBody>
      </p:sp>
      <p:sp>
        <p:nvSpPr>
          <p:cNvPr id="332" name="Google Shape;332;g24f21f0c754_0_35"/>
          <p:cNvSpPr txBox="1"/>
          <p:nvPr/>
        </p:nvSpPr>
        <p:spPr>
          <a:xfrm>
            <a:off x="311700" y="1142025"/>
            <a:ext cx="7254900" cy="3016500"/>
          </a:xfrm>
          <a:prstGeom prst="rect">
            <a:avLst/>
          </a:prstGeom>
          <a:noFill/>
          <a:ln>
            <a:noFill/>
          </a:ln>
        </p:spPr>
        <p:txBody>
          <a:bodyPr anchorCtr="0" anchor="t" bIns="91425" lIns="91425" spcFirstLastPara="1" rIns="91425" wrap="square" tIns="91425">
            <a:normAutofit/>
          </a:bodyPr>
          <a:lstStyle/>
          <a:p>
            <a:pPr indent="-355600" lvl="0" marL="457200" marR="0" rtl="0" algn="l">
              <a:lnSpc>
                <a:spcPct val="105000"/>
              </a:lnSpc>
              <a:spcBef>
                <a:spcPts val="0"/>
              </a:spcBef>
              <a:spcAft>
                <a:spcPts val="0"/>
              </a:spcAft>
              <a:buClr>
                <a:srgbClr val="FFFFFF"/>
              </a:buClr>
              <a:buSzPts val="2000"/>
              <a:buFont typeface="Montserrat Medium"/>
              <a:buAutoNum type="alphaUcPeriod"/>
            </a:pPr>
            <a:r>
              <a:rPr lang="en" sz="2000">
                <a:solidFill>
                  <a:srgbClr val="FFFFFF"/>
                </a:solidFill>
                <a:latin typeface="Montserrat Medium"/>
                <a:ea typeface="Montserrat Medium"/>
                <a:cs typeface="Montserrat Medium"/>
                <a:sym typeface="Montserrat Medium"/>
              </a:rPr>
              <a:t>Simpler design </a:t>
            </a:r>
            <a:endParaRPr sz="2000">
              <a:solidFill>
                <a:srgbClr val="FFFFFF"/>
              </a:solidFill>
              <a:latin typeface="Montserrat Medium"/>
              <a:ea typeface="Montserrat Medium"/>
              <a:cs typeface="Montserrat Medium"/>
              <a:sym typeface="Montserrat Medium"/>
            </a:endParaRPr>
          </a:p>
          <a:p>
            <a:pPr indent="0" lvl="0" marL="0" marR="0" rtl="0" algn="l">
              <a:lnSpc>
                <a:spcPct val="105000"/>
              </a:lnSpc>
              <a:spcBef>
                <a:spcPts val="0"/>
              </a:spcBef>
              <a:spcAft>
                <a:spcPts val="0"/>
              </a:spcAft>
              <a:buNone/>
            </a:pPr>
            <a:r>
              <a:rPr lang="en" sz="2000">
                <a:solidFill>
                  <a:srgbClr val="FFFFFF"/>
                </a:solidFill>
                <a:latin typeface="Montserrat Medium"/>
                <a:ea typeface="Montserrat Medium"/>
                <a:cs typeface="Montserrat Medium"/>
                <a:sym typeface="Montserrat Medium"/>
              </a:rPr>
              <a:t> </a:t>
            </a:r>
            <a:endParaRPr sz="2000">
              <a:solidFill>
                <a:srgbClr val="FFFFFF"/>
              </a:solidFill>
              <a:latin typeface="Montserrat Medium"/>
              <a:ea typeface="Montserrat Medium"/>
              <a:cs typeface="Montserrat Medium"/>
              <a:sym typeface="Montserrat Medium"/>
            </a:endParaRPr>
          </a:p>
          <a:p>
            <a:pPr indent="-355600" lvl="0" marL="457200" marR="0" rtl="0" algn="l">
              <a:lnSpc>
                <a:spcPct val="105000"/>
              </a:lnSpc>
              <a:spcBef>
                <a:spcPts val="0"/>
              </a:spcBef>
              <a:spcAft>
                <a:spcPts val="0"/>
              </a:spcAft>
              <a:buClr>
                <a:srgbClr val="FFFFFF"/>
              </a:buClr>
              <a:buSzPts val="2000"/>
              <a:buFont typeface="Montserrat Medium"/>
              <a:buAutoNum type="alphaUcPeriod"/>
            </a:pPr>
            <a:r>
              <a:rPr lang="en" sz="2000">
                <a:solidFill>
                  <a:srgbClr val="FFFFFF"/>
                </a:solidFill>
                <a:latin typeface="Montserrat Medium"/>
                <a:ea typeface="Montserrat Medium"/>
                <a:cs typeface="Montserrat Medium"/>
                <a:sym typeface="Montserrat Medium"/>
              </a:rPr>
              <a:t>Perform better on smaller datasets</a:t>
            </a:r>
            <a:endParaRPr sz="2000">
              <a:solidFill>
                <a:srgbClr val="FFFFFF"/>
              </a:solidFill>
              <a:latin typeface="Montserrat Medium"/>
              <a:ea typeface="Montserrat Medium"/>
              <a:cs typeface="Montserrat Medium"/>
              <a:sym typeface="Montserrat Medium"/>
            </a:endParaRPr>
          </a:p>
          <a:p>
            <a:pPr indent="0" lvl="0" marL="0" marR="0" rtl="0" algn="l">
              <a:lnSpc>
                <a:spcPct val="105000"/>
              </a:lnSpc>
              <a:spcBef>
                <a:spcPts val="0"/>
              </a:spcBef>
              <a:spcAft>
                <a:spcPts val="0"/>
              </a:spcAft>
              <a:buNone/>
            </a:pPr>
            <a:r>
              <a:t/>
            </a:r>
            <a:endParaRPr sz="2000">
              <a:solidFill>
                <a:srgbClr val="FFFFFF"/>
              </a:solidFill>
              <a:latin typeface="Montserrat Medium"/>
              <a:ea typeface="Montserrat Medium"/>
              <a:cs typeface="Montserrat Medium"/>
              <a:sym typeface="Montserrat Medium"/>
            </a:endParaRPr>
          </a:p>
          <a:p>
            <a:pPr indent="-355600" lvl="0" marL="457200" rtl="0" algn="l">
              <a:lnSpc>
                <a:spcPct val="105000"/>
              </a:lnSpc>
              <a:spcBef>
                <a:spcPts val="0"/>
              </a:spcBef>
              <a:spcAft>
                <a:spcPts val="0"/>
              </a:spcAft>
              <a:buClr>
                <a:schemeClr val="lt1"/>
              </a:buClr>
              <a:buSzPts val="2000"/>
              <a:buFont typeface="Montserrat Medium"/>
              <a:buAutoNum type="alphaUcPeriod"/>
            </a:pPr>
            <a:r>
              <a:rPr lang="en" sz="2000">
                <a:solidFill>
                  <a:schemeClr val="lt1"/>
                </a:solidFill>
                <a:latin typeface="Montserrat Medium"/>
                <a:ea typeface="Montserrat Medium"/>
                <a:cs typeface="Montserrat Medium"/>
                <a:sym typeface="Montserrat Medium"/>
              </a:rPr>
              <a:t>More parallelized and efficient to train</a:t>
            </a:r>
            <a:endParaRPr sz="2000">
              <a:solidFill>
                <a:srgbClr val="FFFFFF"/>
              </a:solidFill>
              <a:latin typeface="Montserrat Medium"/>
              <a:ea typeface="Montserrat Medium"/>
              <a:cs typeface="Montserrat Medium"/>
              <a:sym typeface="Montserrat Medium"/>
            </a:endParaRPr>
          </a:p>
        </p:txBody>
      </p:sp>
      <p:pic>
        <p:nvPicPr>
          <p:cNvPr id="333" name="Google Shape;333;g24f21f0c754_0_35"/>
          <p:cNvPicPr preferRelativeResize="0"/>
          <p:nvPr/>
        </p:nvPicPr>
        <p:blipFill rotWithShape="1">
          <a:blip r:embed="rId3">
            <a:alphaModFix/>
          </a:blip>
          <a:srcRect b="0" l="0" r="0" t="0"/>
          <a:stretch/>
        </p:blipFill>
        <p:spPr>
          <a:xfrm>
            <a:off x="8226875" y="0"/>
            <a:ext cx="917125" cy="917150"/>
          </a:xfrm>
          <a:prstGeom prst="rect">
            <a:avLst/>
          </a:prstGeom>
          <a:noFill/>
          <a:ln>
            <a:noFill/>
          </a:ln>
        </p:spPr>
      </p:pic>
      <p:sp>
        <p:nvSpPr>
          <p:cNvPr id="334" name="Google Shape;334;g24f21f0c754_0_35"/>
          <p:cNvSpPr txBox="1"/>
          <p:nvPr/>
        </p:nvSpPr>
        <p:spPr>
          <a:xfrm>
            <a:off x="311700" y="4158375"/>
            <a:ext cx="5271000" cy="917100"/>
          </a:xfrm>
          <a:prstGeom prst="rect">
            <a:avLst/>
          </a:prstGeom>
          <a:noFill/>
          <a:ln>
            <a:noFill/>
          </a:ln>
        </p:spPr>
        <p:txBody>
          <a:bodyPr anchorCtr="0" anchor="t" bIns="91425" lIns="91425" spcFirstLastPara="1" rIns="91425" wrap="square" tIns="91425">
            <a:normAutofit/>
          </a:bodyPr>
          <a:lstStyle/>
          <a:p>
            <a:pPr indent="0" lvl="0" marL="0" marR="0" rtl="0" algn="l">
              <a:lnSpc>
                <a:spcPct val="105000"/>
              </a:lnSpc>
              <a:spcBef>
                <a:spcPts val="0"/>
              </a:spcBef>
              <a:spcAft>
                <a:spcPts val="0"/>
              </a:spcAft>
              <a:buClr>
                <a:srgbClr val="000000"/>
              </a:buClr>
              <a:buSzPts val="1018"/>
              <a:buFont typeface="Arial"/>
              <a:buNone/>
            </a:pPr>
            <a:r>
              <a:rPr lang="en" sz="1750">
                <a:solidFill>
                  <a:schemeClr val="lt1"/>
                </a:solidFill>
                <a:latin typeface="Montserrat Medium"/>
                <a:ea typeface="Montserrat Medium"/>
                <a:cs typeface="Montserrat Medium"/>
                <a:sym typeface="Montserrat Medium"/>
              </a:rPr>
              <a:t>Correct Answer: </a:t>
            </a:r>
            <a:r>
              <a:rPr lang="en" sz="1750">
                <a:solidFill>
                  <a:srgbClr val="93C47D"/>
                </a:solidFill>
                <a:latin typeface="Montserrat Medium"/>
                <a:ea typeface="Montserrat Medium"/>
                <a:cs typeface="Montserrat Medium"/>
                <a:sym typeface="Montserrat Medium"/>
              </a:rPr>
              <a:t>Option C</a:t>
            </a:r>
            <a:endParaRPr b="0" i="0" sz="1750" u="none" cap="none" strike="noStrike">
              <a:solidFill>
                <a:srgbClr val="93C47D"/>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400"/>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8" name="Shape 338"/>
        <p:cNvGrpSpPr/>
        <p:nvPr/>
      </p:nvGrpSpPr>
      <p:grpSpPr>
        <a:xfrm>
          <a:off x="0" y="0"/>
          <a:ext cx="0" cy="0"/>
          <a:chOff x="0" y="0"/>
          <a:chExt cx="0" cy="0"/>
        </a:xfrm>
      </p:grpSpPr>
      <p:sp>
        <p:nvSpPr>
          <p:cNvPr id="339" name="Google Shape;339;g24f21f0c754_0_42"/>
          <p:cNvSpPr txBox="1"/>
          <p:nvPr/>
        </p:nvSpPr>
        <p:spPr>
          <a:xfrm>
            <a:off x="311700" y="1827650"/>
            <a:ext cx="8520600" cy="11901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2800"/>
              <a:buFont typeface="Arial"/>
              <a:buNone/>
            </a:pPr>
            <a:r>
              <a:rPr b="1" lang="en" sz="2800">
                <a:solidFill>
                  <a:srgbClr val="FFFFFF"/>
                </a:solidFill>
                <a:latin typeface="Montserrat"/>
                <a:ea typeface="Montserrat"/>
                <a:cs typeface="Montserrat"/>
                <a:sym typeface="Montserrat"/>
              </a:rPr>
              <a:t>True/False</a:t>
            </a:r>
            <a:endParaRPr b="1" sz="2800">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800"/>
              <a:buFont typeface="Arial"/>
              <a:buNone/>
            </a:pPr>
            <a:r>
              <a:rPr lang="en" sz="2800">
                <a:solidFill>
                  <a:srgbClr val="FFFFFF"/>
                </a:solidFill>
                <a:latin typeface="Montserrat"/>
                <a:ea typeface="Montserrat"/>
                <a:cs typeface="Montserrat"/>
                <a:sym typeface="Montserrat"/>
              </a:rPr>
              <a:t>Positional Encoders are also used in RNNs</a:t>
            </a:r>
            <a:endParaRPr i="0" sz="2800" u="none" cap="none" strike="noStrike">
              <a:solidFill>
                <a:srgbClr val="FFFFFF"/>
              </a:solidFill>
              <a:latin typeface="Montserrat"/>
              <a:ea typeface="Montserrat"/>
              <a:cs typeface="Montserrat"/>
              <a:sym typeface="Montserrat"/>
            </a:endParaRPr>
          </a:p>
        </p:txBody>
      </p:sp>
      <p:pic>
        <p:nvPicPr>
          <p:cNvPr id="340" name="Google Shape;340;g24f21f0c754_0_42"/>
          <p:cNvPicPr preferRelativeResize="0"/>
          <p:nvPr/>
        </p:nvPicPr>
        <p:blipFill rotWithShape="1">
          <a:blip r:embed="rId3">
            <a:alphaModFix/>
          </a:blip>
          <a:srcRect b="0" l="0" r="0" t="0"/>
          <a:stretch/>
        </p:blipFill>
        <p:spPr>
          <a:xfrm>
            <a:off x="8226875" y="0"/>
            <a:ext cx="917125" cy="917150"/>
          </a:xfrm>
          <a:prstGeom prst="rect">
            <a:avLst/>
          </a:prstGeom>
          <a:noFill/>
          <a:ln>
            <a:noFill/>
          </a:ln>
        </p:spPr>
      </p:pic>
      <p:sp>
        <p:nvSpPr>
          <p:cNvPr id="341" name="Google Shape;341;g24f21f0c754_0_42"/>
          <p:cNvSpPr txBox="1"/>
          <p:nvPr/>
        </p:nvSpPr>
        <p:spPr>
          <a:xfrm>
            <a:off x="1996825" y="3211175"/>
            <a:ext cx="5271000" cy="917100"/>
          </a:xfrm>
          <a:prstGeom prst="rect">
            <a:avLst/>
          </a:prstGeom>
          <a:noFill/>
          <a:ln>
            <a:noFill/>
          </a:ln>
        </p:spPr>
        <p:txBody>
          <a:bodyPr anchorCtr="0" anchor="t" bIns="91425" lIns="91425" spcFirstLastPara="1" rIns="91425" wrap="square" tIns="91425">
            <a:normAutofit/>
          </a:bodyPr>
          <a:lstStyle/>
          <a:p>
            <a:pPr indent="0" lvl="0" marL="0" marR="0" rtl="0" algn="ctr">
              <a:lnSpc>
                <a:spcPct val="105000"/>
              </a:lnSpc>
              <a:spcBef>
                <a:spcPts val="0"/>
              </a:spcBef>
              <a:spcAft>
                <a:spcPts val="0"/>
              </a:spcAft>
              <a:buClr>
                <a:srgbClr val="000000"/>
              </a:buClr>
              <a:buSzPts val="1018"/>
              <a:buFont typeface="Arial"/>
              <a:buNone/>
            </a:pPr>
            <a:r>
              <a:rPr lang="en" sz="1750">
                <a:solidFill>
                  <a:srgbClr val="E06666"/>
                </a:solidFill>
                <a:latin typeface="Montserrat Medium"/>
                <a:ea typeface="Montserrat Medium"/>
                <a:cs typeface="Montserrat Medium"/>
                <a:sym typeface="Montserrat Medium"/>
              </a:rPr>
              <a:t>False </a:t>
            </a:r>
            <a:r>
              <a:rPr lang="en" sz="1750">
                <a:solidFill>
                  <a:schemeClr val="lt1"/>
                </a:solidFill>
                <a:latin typeface="Montserrat Medium"/>
                <a:ea typeface="Montserrat Medium"/>
                <a:cs typeface="Montserrat Medium"/>
                <a:sym typeface="Montserrat Medium"/>
              </a:rPr>
              <a:t>- RNNs process the words in order, so they implicitly know the word-order</a:t>
            </a:r>
            <a:endParaRPr b="0" i="0" sz="1750" u="none" cap="none" strike="noStrike">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3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5" name="Shape 345"/>
        <p:cNvGrpSpPr/>
        <p:nvPr/>
      </p:nvGrpSpPr>
      <p:grpSpPr>
        <a:xfrm>
          <a:off x="0" y="0"/>
          <a:ext cx="0" cy="0"/>
          <a:chOff x="0" y="0"/>
          <a:chExt cx="0" cy="0"/>
        </a:xfrm>
      </p:grpSpPr>
      <p:sp>
        <p:nvSpPr>
          <p:cNvPr id="346" name="Google Shape;346;g24f21f0c754_0_138"/>
          <p:cNvSpPr txBox="1"/>
          <p:nvPr/>
        </p:nvSpPr>
        <p:spPr>
          <a:xfrm>
            <a:off x="311700" y="316550"/>
            <a:ext cx="8520600" cy="917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800"/>
              <a:buFont typeface="Arial"/>
              <a:buNone/>
            </a:pPr>
            <a:r>
              <a:rPr lang="en" sz="2800">
                <a:solidFill>
                  <a:srgbClr val="FFFFFF"/>
                </a:solidFill>
                <a:latin typeface="Montserrat"/>
                <a:ea typeface="Montserrat"/>
                <a:cs typeface="Montserrat"/>
                <a:sym typeface="Montserrat"/>
              </a:rPr>
              <a:t>What is the Attention Score?</a:t>
            </a:r>
            <a:endParaRPr i="0" sz="2800" u="none" cap="none" strike="noStrike">
              <a:solidFill>
                <a:srgbClr val="FFFFFF"/>
              </a:solidFill>
              <a:latin typeface="Montserrat"/>
              <a:ea typeface="Montserrat"/>
              <a:cs typeface="Montserrat"/>
              <a:sym typeface="Montserrat"/>
            </a:endParaRPr>
          </a:p>
        </p:txBody>
      </p:sp>
      <p:sp>
        <p:nvSpPr>
          <p:cNvPr id="347" name="Google Shape;347;g24f21f0c754_0_138"/>
          <p:cNvSpPr txBox="1"/>
          <p:nvPr/>
        </p:nvSpPr>
        <p:spPr>
          <a:xfrm>
            <a:off x="311700" y="1233650"/>
            <a:ext cx="7915200" cy="3277800"/>
          </a:xfrm>
          <a:prstGeom prst="rect">
            <a:avLst/>
          </a:prstGeom>
          <a:noFill/>
          <a:ln>
            <a:noFill/>
          </a:ln>
        </p:spPr>
        <p:txBody>
          <a:bodyPr anchorCtr="0" anchor="t" bIns="91425" lIns="91425" spcFirstLastPara="1" rIns="91425" wrap="square" tIns="91425">
            <a:normAutofit/>
          </a:bodyPr>
          <a:lstStyle/>
          <a:p>
            <a:pPr indent="-355600" lvl="0" marL="457200" marR="0" rtl="0" algn="l">
              <a:lnSpc>
                <a:spcPct val="105000"/>
              </a:lnSpc>
              <a:spcBef>
                <a:spcPts val="0"/>
              </a:spcBef>
              <a:spcAft>
                <a:spcPts val="0"/>
              </a:spcAft>
              <a:buClr>
                <a:srgbClr val="FFFFFF"/>
              </a:buClr>
              <a:buSzPts val="2000"/>
              <a:buFont typeface="Montserrat Medium"/>
              <a:buAutoNum type="alphaUcPeriod"/>
            </a:pPr>
            <a:r>
              <a:rPr lang="en" sz="2000">
                <a:solidFill>
                  <a:srgbClr val="FFFFFF"/>
                </a:solidFill>
                <a:latin typeface="Montserrat Medium"/>
                <a:ea typeface="Montserrat Medium"/>
                <a:cs typeface="Montserrat Medium"/>
                <a:sym typeface="Montserrat Medium"/>
              </a:rPr>
              <a:t>Measures the similarity between the meaning of two words in a sentence</a:t>
            </a:r>
            <a:endParaRPr sz="2000">
              <a:solidFill>
                <a:srgbClr val="FFFFFF"/>
              </a:solidFill>
              <a:latin typeface="Montserrat Medium"/>
              <a:ea typeface="Montserrat Medium"/>
              <a:cs typeface="Montserrat Medium"/>
              <a:sym typeface="Montserrat Medium"/>
            </a:endParaRPr>
          </a:p>
          <a:p>
            <a:pPr indent="0" lvl="0" marL="0" marR="0" rtl="0" algn="l">
              <a:lnSpc>
                <a:spcPct val="105000"/>
              </a:lnSpc>
              <a:spcBef>
                <a:spcPts val="0"/>
              </a:spcBef>
              <a:spcAft>
                <a:spcPts val="0"/>
              </a:spcAft>
              <a:buNone/>
            </a:pPr>
            <a:r>
              <a:rPr lang="en" sz="2000">
                <a:solidFill>
                  <a:srgbClr val="FFFFFF"/>
                </a:solidFill>
                <a:latin typeface="Montserrat Medium"/>
                <a:ea typeface="Montserrat Medium"/>
                <a:cs typeface="Montserrat Medium"/>
                <a:sym typeface="Montserrat Medium"/>
              </a:rPr>
              <a:t> </a:t>
            </a:r>
            <a:endParaRPr sz="2000">
              <a:solidFill>
                <a:srgbClr val="FFFFFF"/>
              </a:solidFill>
              <a:latin typeface="Montserrat Medium"/>
              <a:ea typeface="Montserrat Medium"/>
              <a:cs typeface="Montserrat Medium"/>
              <a:sym typeface="Montserrat Medium"/>
            </a:endParaRPr>
          </a:p>
          <a:p>
            <a:pPr indent="-355600" lvl="0" marL="457200" marR="0" rtl="0" algn="l">
              <a:lnSpc>
                <a:spcPct val="105000"/>
              </a:lnSpc>
              <a:spcBef>
                <a:spcPts val="0"/>
              </a:spcBef>
              <a:spcAft>
                <a:spcPts val="0"/>
              </a:spcAft>
              <a:buClr>
                <a:srgbClr val="FFFFFF"/>
              </a:buClr>
              <a:buSzPts val="2000"/>
              <a:buFont typeface="Montserrat Medium"/>
              <a:buAutoNum type="alphaUcPeriod"/>
            </a:pPr>
            <a:r>
              <a:rPr lang="en" sz="2000">
                <a:solidFill>
                  <a:srgbClr val="FFFFFF"/>
                </a:solidFill>
                <a:latin typeface="Montserrat Medium"/>
                <a:ea typeface="Montserrat Medium"/>
                <a:cs typeface="Montserrat Medium"/>
                <a:sym typeface="Montserrat Medium"/>
              </a:rPr>
              <a:t>Measures the strength of the relationship between two words in a sentence</a:t>
            </a:r>
            <a:endParaRPr sz="2000">
              <a:solidFill>
                <a:srgbClr val="FFFFFF"/>
              </a:solidFill>
              <a:latin typeface="Montserrat Medium"/>
              <a:ea typeface="Montserrat Medium"/>
              <a:cs typeface="Montserrat Medium"/>
              <a:sym typeface="Montserrat Medium"/>
            </a:endParaRPr>
          </a:p>
          <a:p>
            <a:pPr indent="0" lvl="0" marL="0" marR="0" rtl="0" algn="l">
              <a:lnSpc>
                <a:spcPct val="105000"/>
              </a:lnSpc>
              <a:spcBef>
                <a:spcPts val="0"/>
              </a:spcBef>
              <a:spcAft>
                <a:spcPts val="0"/>
              </a:spcAft>
              <a:buNone/>
            </a:pPr>
            <a:r>
              <a:rPr lang="en" sz="2000">
                <a:solidFill>
                  <a:srgbClr val="FFFFFF"/>
                </a:solidFill>
                <a:latin typeface="Montserrat Medium"/>
                <a:ea typeface="Montserrat Medium"/>
                <a:cs typeface="Montserrat Medium"/>
                <a:sym typeface="Montserrat Medium"/>
              </a:rPr>
              <a:t> </a:t>
            </a:r>
            <a:endParaRPr sz="2000">
              <a:solidFill>
                <a:srgbClr val="FFFFFF"/>
              </a:solidFill>
              <a:latin typeface="Montserrat Medium"/>
              <a:ea typeface="Montserrat Medium"/>
              <a:cs typeface="Montserrat Medium"/>
              <a:sym typeface="Montserrat Medium"/>
            </a:endParaRPr>
          </a:p>
          <a:p>
            <a:pPr indent="-355600" lvl="0" marL="457200" marR="0" rtl="0" algn="l">
              <a:lnSpc>
                <a:spcPct val="105000"/>
              </a:lnSpc>
              <a:spcBef>
                <a:spcPts val="0"/>
              </a:spcBef>
              <a:spcAft>
                <a:spcPts val="0"/>
              </a:spcAft>
              <a:buClr>
                <a:srgbClr val="FFFFFF"/>
              </a:buClr>
              <a:buSzPts val="2000"/>
              <a:buFont typeface="Montserrat Medium"/>
              <a:buAutoNum type="alphaUcPeriod"/>
            </a:pPr>
            <a:r>
              <a:rPr lang="en" sz="2000">
                <a:solidFill>
                  <a:srgbClr val="FFFFFF"/>
                </a:solidFill>
                <a:latin typeface="Montserrat Medium"/>
                <a:ea typeface="Montserrat Medium"/>
                <a:cs typeface="Montserrat Medium"/>
                <a:sym typeface="Montserrat Medium"/>
              </a:rPr>
              <a:t>Rating for a Charlie Puth song</a:t>
            </a:r>
            <a:endParaRPr sz="2000">
              <a:solidFill>
                <a:srgbClr val="FFFFFF"/>
              </a:solidFill>
              <a:latin typeface="Montserrat Medium"/>
              <a:ea typeface="Montserrat Medium"/>
              <a:cs typeface="Montserrat Medium"/>
              <a:sym typeface="Montserrat Medium"/>
            </a:endParaRPr>
          </a:p>
        </p:txBody>
      </p:sp>
      <p:pic>
        <p:nvPicPr>
          <p:cNvPr id="348" name="Google Shape;348;g24f21f0c754_0_138"/>
          <p:cNvPicPr preferRelativeResize="0"/>
          <p:nvPr/>
        </p:nvPicPr>
        <p:blipFill rotWithShape="1">
          <a:blip r:embed="rId3">
            <a:alphaModFix/>
          </a:blip>
          <a:srcRect b="0" l="0" r="0" t="0"/>
          <a:stretch/>
        </p:blipFill>
        <p:spPr>
          <a:xfrm>
            <a:off x="8226875" y="0"/>
            <a:ext cx="917125" cy="917150"/>
          </a:xfrm>
          <a:prstGeom prst="rect">
            <a:avLst/>
          </a:prstGeom>
          <a:noFill/>
          <a:ln>
            <a:noFill/>
          </a:ln>
        </p:spPr>
      </p:pic>
      <p:sp>
        <p:nvSpPr>
          <p:cNvPr id="349" name="Google Shape;349;g24f21f0c754_0_138"/>
          <p:cNvSpPr txBox="1"/>
          <p:nvPr/>
        </p:nvSpPr>
        <p:spPr>
          <a:xfrm>
            <a:off x="311700" y="3933475"/>
            <a:ext cx="5271000" cy="917100"/>
          </a:xfrm>
          <a:prstGeom prst="rect">
            <a:avLst/>
          </a:prstGeom>
          <a:noFill/>
          <a:ln>
            <a:noFill/>
          </a:ln>
        </p:spPr>
        <p:txBody>
          <a:bodyPr anchorCtr="0" anchor="t" bIns="91425" lIns="91425" spcFirstLastPara="1" rIns="91425" wrap="square" tIns="91425">
            <a:normAutofit/>
          </a:bodyPr>
          <a:lstStyle/>
          <a:p>
            <a:pPr indent="0" lvl="0" marL="0" marR="0" rtl="0" algn="l">
              <a:lnSpc>
                <a:spcPct val="105000"/>
              </a:lnSpc>
              <a:spcBef>
                <a:spcPts val="0"/>
              </a:spcBef>
              <a:spcAft>
                <a:spcPts val="0"/>
              </a:spcAft>
              <a:buClr>
                <a:srgbClr val="000000"/>
              </a:buClr>
              <a:buSzPts val="1018"/>
              <a:buFont typeface="Arial"/>
              <a:buNone/>
            </a:pPr>
            <a:r>
              <a:rPr lang="en" sz="1750">
                <a:solidFill>
                  <a:schemeClr val="lt1"/>
                </a:solidFill>
                <a:latin typeface="Montserrat Medium"/>
                <a:ea typeface="Montserrat Medium"/>
                <a:cs typeface="Montserrat Medium"/>
                <a:sym typeface="Montserrat Medium"/>
              </a:rPr>
              <a:t>Correct Answer: </a:t>
            </a:r>
            <a:r>
              <a:rPr lang="en" sz="1750">
                <a:solidFill>
                  <a:srgbClr val="93C47D"/>
                </a:solidFill>
                <a:latin typeface="Montserrat Medium"/>
                <a:ea typeface="Montserrat Medium"/>
                <a:cs typeface="Montserrat Medium"/>
                <a:sym typeface="Montserrat Medium"/>
              </a:rPr>
              <a:t>Option B</a:t>
            </a:r>
            <a:endParaRPr b="0" i="0" sz="1750" u="none" cap="none" strike="noStrike">
              <a:solidFill>
                <a:srgbClr val="93C47D"/>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400"/>
                                        <p:tgtEl>
                                          <p:spTgt spid="3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3" name="Shape 353"/>
        <p:cNvGrpSpPr/>
        <p:nvPr/>
      </p:nvGrpSpPr>
      <p:grpSpPr>
        <a:xfrm>
          <a:off x="0" y="0"/>
          <a:ext cx="0" cy="0"/>
          <a:chOff x="0" y="0"/>
          <a:chExt cx="0" cy="0"/>
        </a:xfrm>
      </p:grpSpPr>
      <p:sp>
        <p:nvSpPr>
          <p:cNvPr id="354" name="Google Shape;354;g24f21f0c754_0_146"/>
          <p:cNvSpPr txBox="1"/>
          <p:nvPr/>
        </p:nvSpPr>
        <p:spPr>
          <a:xfrm>
            <a:off x="311700" y="316550"/>
            <a:ext cx="8520600" cy="917100"/>
          </a:xfrm>
          <a:prstGeom prst="rect">
            <a:avLst/>
          </a:prstGeom>
          <a:noFill/>
          <a:ln>
            <a:noFill/>
          </a:ln>
        </p:spPr>
        <p:txBody>
          <a:bodyPr anchorCtr="0" anchor="t" bIns="91425" lIns="91425" spcFirstLastPara="1" rIns="91425" wrap="square" tIns="91425">
            <a:normAutofit lnSpcReduction="20000"/>
          </a:bodyPr>
          <a:lstStyle/>
          <a:p>
            <a:pPr indent="0" lvl="0" marL="0" marR="0" rtl="0" algn="l">
              <a:lnSpc>
                <a:spcPct val="100000"/>
              </a:lnSpc>
              <a:spcBef>
                <a:spcPts val="0"/>
              </a:spcBef>
              <a:spcAft>
                <a:spcPts val="0"/>
              </a:spcAft>
              <a:buClr>
                <a:srgbClr val="000000"/>
              </a:buClr>
              <a:buSzPts val="2800"/>
              <a:buFont typeface="Arial"/>
              <a:buNone/>
            </a:pPr>
            <a:r>
              <a:rPr lang="en" sz="2800">
                <a:solidFill>
                  <a:srgbClr val="FFFFFF"/>
                </a:solidFill>
                <a:latin typeface="Montserrat"/>
                <a:ea typeface="Montserrat"/>
                <a:cs typeface="Montserrat"/>
                <a:sym typeface="Montserrat"/>
              </a:rPr>
              <a:t>What is the Transformer’s final output activation function?</a:t>
            </a:r>
            <a:endParaRPr i="0" sz="2800" u="none" cap="none" strike="noStrike">
              <a:solidFill>
                <a:srgbClr val="FFFFFF"/>
              </a:solidFill>
              <a:latin typeface="Montserrat"/>
              <a:ea typeface="Montserrat"/>
              <a:cs typeface="Montserrat"/>
              <a:sym typeface="Montserrat"/>
            </a:endParaRPr>
          </a:p>
        </p:txBody>
      </p:sp>
      <p:sp>
        <p:nvSpPr>
          <p:cNvPr id="355" name="Google Shape;355;g24f21f0c754_0_146"/>
          <p:cNvSpPr txBox="1"/>
          <p:nvPr/>
        </p:nvSpPr>
        <p:spPr>
          <a:xfrm>
            <a:off x="311700" y="1494800"/>
            <a:ext cx="5271000" cy="3016500"/>
          </a:xfrm>
          <a:prstGeom prst="rect">
            <a:avLst/>
          </a:prstGeom>
          <a:noFill/>
          <a:ln>
            <a:noFill/>
          </a:ln>
        </p:spPr>
        <p:txBody>
          <a:bodyPr anchorCtr="0" anchor="t" bIns="91425" lIns="91425" spcFirstLastPara="1" rIns="91425" wrap="square" tIns="91425">
            <a:normAutofit/>
          </a:bodyPr>
          <a:lstStyle/>
          <a:p>
            <a:pPr indent="-355600" lvl="0" marL="457200" marR="0" rtl="0" algn="l">
              <a:lnSpc>
                <a:spcPct val="105000"/>
              </a:lnSpc>
              <a:spcBef>
                <a:spcPts val="0"/>
              </a:spcBef>
              <a:spcAft>
                <a:spcPts val="0"/>
              </a:spcAft>
              <a:buClr>
                <a:srgbClr val="FFFFFF"/>
              </a:buClr>
              <a:buSzPts val="2000"/>
              <a:buFont typeface="Montserrat Medium"/>
              <a:buAutoNum type="alphaUcPeriod"/>
            </a:pPr>
            <a:r>
              <a:rPr lang="en" sz="2000">
                <a:solidFill>
                  <a:srgbClr val="FFFFFF"/>
                </a:solidFill>
                <a:latin typeface="Montserrat Medium"/>
                <a:ea typeface="Montserrat Medium"/>
                <a:cs typeface="Montserrat Medium"/>
                <a:sym typeface="Montserrat Medium"/>
              </a:rPr>
              <a:t>Softmax</a:t>
            </a:r>
            <a:endParaRPr sz="2000">
              <a:solidFill>
                <a:srgbClr val="FFFFFF"/>
              </a:solidFill>
              <a:latin typeface="Montserrat Medium"/>
              <a:ea typeface="Montserrat Medium"/>
              <a:cs typeface="Montserrat Medium"/>
              <a:sym typeface="Montserrat Medium"/>
            </a:endParaRPr>
          </a:p>
          <a:p>
            <a:pPr indent="0" lvl="0" marL="0" marR="0" rtl="0" algn="l">
              <a:lnSpc>
                <a:spcPct val="105000"/>
              </a:lnSpc>
              <a:spcBef>
                <a:spcPts val="0"/>
              </a:spcBef>
              <a:spcAft>
                <a:spcPts val="0"/>
              </a:spcAft>
              <a:buNone/>
            </a:pPr>
            <a:r>
              <a:t/>
            </a:r>
            <a:endParaRPr sz="2000">
              <a:solidFill>
                <a:srgbClr val="FFFFFF"/>
              </a:solidFill>
              <a:latin typeface="Montserrat Medium"/>
              <a:ea typeface="Montserrat Medium"/>
              <a:cs typeface="Montserrat Medium"/>
              <a:sym typeface="Montserrat Medium"/>
            </a:endParaRPr>
          </a:p>
          <a:p>
            <a:pPr indent="-355600" lvl="0" marL="457200" marR="0" rtl="0" algn="l">
              <a:lnSpc>
                <a:spcPct val="105000"/>
              </a:lnSpc>
              <a:spcBef>
                <a:spcPts val="0"/>
              </a:spcBef>
              <a:spcAft>
                <a:spcPts val="0"/>
              </a:spcAft>
              <a:buClr>
                <a:srgbClr val="FFFFFF"/>
              </a:buClr>
              <a:buSzPts val="2000"/>
              <a:buFont typeface="Montserrat Medium"/>
              <a:buAutoNum type="alphaUcPeriod"/>
            </a:pPr>
            <a:r>
              <a:rPr lang="en" sz="2000">
                <a:solidFill>
                  <a:srgbClr val="FFFFFF"/>
                </a:solidFill>
                <a:latin typeface="Montserrat Medium"/>
                <a:ea typeface="Montserrat Medium"/>
                <a:cs typeface="Montserrat Medium"/>
                <a:sym typeface="Montserrat Medium"/>
              </a:rPr>
              <a:t>ReLU</a:t>
            </a:r>
            <a:endParaRPr sz="2000">
              <a:solidFill>
                <a:srgbClr val="FFFFFF"/>
              </a:solidFill>
              <a:latin typeface="Montserrat Medium"/>
              <a:ea typeface="Montserrat Medium"/>
              <a:cs typeface="Montserrat Medium"/>
              <a:sym typeface="Montserrat Medium"/>
            </a:endParaRPr>
          </a:p>
          <a:p>
            <a:pPr indent="0" lvl="0" marL="0" marR="0" rtl="0" algn="l">
              <a:lnSpc>
                <a:spcPct val="105000"/>
              </a:lnSpc>
              <a:spcBef>
                <a:spcPts val="0"/>
              </a:spcBef>
              <a:spcAft>
                <a:spcPts val="0"/>
              </a:spcAft>
              <a:buNone/>
            </a:pPr>
            <a:r>
              <a:t/>
            </a:r>
            <a:endParaRPr sz="2000">
              <a:solidFill>
                <a:srgbClr val="FFFFFF"/>
              </a:solidFill>
              <a:latin typeface="Montserrat Medium"/>
              <a:ea typeface="Montserrat Medium"/>
              <a:cs typeface="Montserrat Medium"/>
              <a:sym typeface="Montserrat Medium"/>
            </a:endParaRPr>
          </a:p>
          <a:p>
            <a:pPr indent="-355600" lvl="0" marL="457200" marR="0" rtl="0" algn="l">
              <a:lnSpc>
                <a:spcPct val="105000"/>
              </a:lnSpc>
              <a:spcBef>
                <a:spcPts val="0"/>
              </a:spcBef>
              <a:spcAft>
                <a:spcPts val="0"/>
              </a:spcAft>
              <a:buClr>
                <a:srgbClr val="FFFFFF"/>
              </a:buClr>
              <a:buSzPts val="2000"/>
              <a:buFont typeface="Montserrat Medium"/>
              <a:buAutoNum type="alphaUcPeriod"/>
            </a:pPr>
            <a:r>
              <a:rPr lang="en" sz="2000">
                <a:solidFill>
                  <a:srgbClr val="FFFFFF"/>
                </a:solidFill>
                <a:latin typeface="Montserrat Medium"/>
                <a:ea typeface="Montserrat Medium"/>
                <a:cs typeface="Montserrat Medium"/>
                <a:sym typeface="Montserrat Medium"/>
              </a:rPr>
              <a:t>tanh</a:t>
            </a:r>
            <a:endParaRPr sz="2000">
              <a:solidFill>
                <a:srgbClr val="FFFFFF"/>
              </a:solidFill>
              <a:latin typeface="Montserrat Medium"/>
              <a:ea typeface="Montserrat Medium"/>
              <a:cs typeface="Montserrat Medium"/>
              <a:sym typeface="Montserrat Medium"/>
            </a:endParaRPr>
          </a:p>
        </p:txBody>
      </p:sp>
      <p:pic>
        <p:nvPicPr>
          <p:cNvPr id="356" name="Google Shape;356;g24f21f0c754_0_146"/>
          <p:cNvPicPr preferRelativeResize="0"/>
          <p:nvPr/>
        </p:nvPicPr>
        <p:blipFill rotWithShape="1">
          <a:blip r:embed="rId3">
            <a:alphaModFix/>
          </a:blip>
          <a:srcRect b="0" l="0" r="0" t="0"/>
          <a:stretch/>
        </p:blipFill>
        <p:spPr>
          <a:xfrm>
            <a:off x="8226875" y="0"/>
            <a:ext cx="917125" cy="917150"/>
          </a:xfrm>
          <a:prstGeom prst="rect">
            <a:avLst/>
          </a:prstGeom>
          <a:noFill/>
          <a:ln>
            <a:noFill/>
          </a:ln>
        </p:spPr>
      </p:pic>
      <p:sp>
        <p:nvSpPr>
          <p:cNvPr id="357" name="Google Shape;357;g24f21f0c754_0_146"/>
          <p:cNvSpPr txBox="1"/>
          <p:nvPr/>
        </p:nvSpPr>
        <p:spPr>
          <a:xfrm>
            <a:off x="311700" y="3933475"/>
            <a:ext cx="5271000" cy="917100"/>
          </a:xfrm>
          <a:prstGeom prst="rect">
            <a:avLst/>
          </a:prstGeom>
          <a:noFill/>
          <a:ln>
            <a:noFill/>
          </a:ln>
        </p:spPr>
        <p:txBody>
          <a:bodyPr anchorCtr="0" anchor="t" bIns="91425" lIns="91425" spcFirstLastPara="1" rIns="91425" wrap="square" tIns="91425">
            <a:normAutofit/>
          </a:bodyPr>
          <a:lstStyle/>
          <a:p>
            <a:pPr indent="0" lvl="0" marL="0" marR="0" rtl="0" algn="l">
              <a:lnSpc>
                <a:spcPct val="105000"/>
              </a:lnSpc>
              <a:spcBef>
                <a:spcPts val="0"/>
              </a:spcBef>
              <a:spcAft>
                <a:spcPts val="0"/>
              </a:spcAft>
              <a:buClr>
                <a:srgbClr val="000000"/>
              </a:buClr>
              <a:buSzPts val="1018"/>
              <a:buFont typeface="Arial"/>
              <a:buNone/>
            </a:pPr>
            <a:r>
              <a:rPr lang="en" sz="1750">
                <a:solidFill>
                  <a:schemeClr val="lt1"/>
                </a:solidFill>
                <a:latin typeface="Montserrat Medium"/>
                <a:ea typeface="Montserrat Medium"/>
                <a:cs typeface="Montserrat Medium"/>
                <a:sym typeface="Montserrat Medium"/>
              </a:rPr>
              <a:t>Correct Answer: </a:t>
            </a:r>
            <a:r>
              <a:rPr lang="en" sz="1750">
                <a:solidFill>
                  <a:srgbClr val="93C47D"/>
                </a:solidFill>
                <a:latin typeface="Montserrat Medium"/>
                <a:ea typeface="Montserrat Medium"/>
                <a:cs typeface="Montserrat Medium"/>
                <a:sym typeface="Montserrat Medium"/>
              </a:rPr>
              <a:t>Option A</a:t>
            </a:r>
            <a:endParaRPr b="0" i="0" sz="1750" u="none" cap="none" strike="noStrike">
              <a:solidFill>
                <a:srgbClr val="93C47D"/>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4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1" name="Shape 361"/>
        <p:cNvGrpSpPr/>
        <p:nvPr/>
      </p:nvGrpSpPr>
      <p:grpSpPr>
        <a:xfrm>
          <a:off x="0" y="0"/>
          <a:ext cx="0" cy="0"/>
          <a:chOff x="0" y="0"/>
          <a:chExt cx="0" cy="0"/>
        </a:xfrm>
      </p:grpSpPr>
      <p:sp>
        <p:nvSpPr>
          <p:cNvPr id="362" name="Google Shape;362;g24e78c0de34_1_7"/>
          <p:cNvSpPr txBox="1"/>
          <p:nvPr/>
        </p:nvSpPr>
        <p:spPr>
          <a:xfrm>
            <a:off x="311700" y="4398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2800"/>
              <a:buFont typeface="Arial"/>
              <a:buNone/>
            </a:pPr>
            <a:r>
              <a:rPr lang="en" sz="2800">
                <a:solidFill>
                  <a:srgbClr val="FFFFFF"/>
                </a:solidFill>
                <a:latin typeface="Montserrat"/>
                <a:ea typeface="Montserrat"/>
                <a:cs typeface="Montserrat"/>
                <a:sym typeface="Montserrat"/>
              </a:rPr>
              <a:t>What is Teacher Forcing?</a:t>
            </a:r>
            <a:endParaRPr i="0" sz="2800" u="none" cap="none" strike="noStrike">
              <a:solidFill>
                <a:srgbClr val="FFFFFF"/>
              </a:solidFill>
              <a:latin typeface="Montserrat"/>
              <a:ea typeface="Montserrat"/>
              <a:cs typeface="Montserrat"/>
              <a:sym typeface="Montserrat"/>
            </a:endParaRPr>
          </a:p>
        </p:txBody>
      </p:sp>
      <p:sp>
        <p:nvSpPr>
          <p:cNvPr id="363" name="Google Shape;363;g24e78c0de34_1_7"/>
          <p:cNvSpPr txBox="1"/>
          <p:nvPr/>
        </p:nvSpPr>
        <p:spPr>
          <a:xfrm>
            <a:off x="311700" y="1142025"/>
            <a:ext cx="5271000" cy="3016500"/>
          </a:xfrm>
          <a:prstGeom prst="rect">
            <a:avLst/>
          </a:prstGeom>
          <a:noFill/>
          <a:ln>
            <a:noFill/>
          </a:ln>
        </p:spPr>
        <p:txBody>
          <a:bodyPr anchorCtr="0" anchor="t" bIns="91425" lIns="91425" spcFirstLastPara="1" rIns="91425" wrap="square" tIns="91425">
            <a:normAutofit lnSpcReduction="10000"/>
          </a:bodyPr>
          <a:lstStyle/>
          <a:p>
            <a:pPr indent="-355600" lvl="0" marL="457200" marR="0" rtl="0" algn="l">
              <a:lnSpc>
                <a:spcPct val="105000"/>
              </a:lnSpc>
              <a:spcBef>
                <a:spcPts val="0"/>
              </a:spcBef>
              <a:spcAft>
                <a:spcPts val="0"/>
              </a:spcAft>
              <a:buClr>
                <a:srgbClr val="FFFFFF"/>
              </a:buClr>
              <a:buSzPts val="2000"/>
              <a:buFont typeface="Montserrat Medium"/>
              <a:buAutoNum type="alphaUcPeriod"/>
            </a:pPr>
            <a:r>
              <a:rPr lang="en" sz="2000">
                <a:solidFill>
                  <a:srgbClr val="FFFFFF"/>
                </a:solidFill>
                <a:latin typeface="Montserrat Medium"/>
                <a:ea typeface="Montserrat Medium"/>
                <a:cs typeface="Montserrat Medium"/>
                <a:sym typeface="Montserrat Medium"/>
              </a:rPr>
              <a:t>Training a transformer without the attention mechanism</a:t>
            </a:r>
            <a:endParaRPr sz="2000">
              <a:solidFill>
                <a:srgbClr val="FFFFFF"/>
              </a:solidFill>
              <a:latin typeface="Montserrat Medium"/>
              <a:ea typeface="Montserrat Medium"/>
              <a:cs typeface="Montserrat Medium"/>
              <a:sym typeface="Montserrat Medium"/>
            </a:endParaRPr>
          </a:p>
          <a:p>
            <a:pPr indent="0" lvl="0" marL="0" marR="0" rtl="0" algn="l">
              <a:lnSpc>
                <a:spcPct val="105000"/>
              </a:lnSpc>
              <a:spcBef>
                <a:spcPts val="0"/>
              </a:spcBef>
              <a:spcAft>
                <a:spcPts val="0"/>
              </a:spcAft>
              <a:buNone/>
            </a:pPr>
            <a:r>
              <a:t/>
            </a:r>
            <a:endParaRPr sz="2000">
              <a:solidFill>
                <a:srgbClr val="FFFFFF"/>
              </a:solidFill>
              <a:latin typeface="Montserrat Medium"/>
              <a:ea typeface="Montserrat Medium"/>
              <a:cs typeface="Montserrat Medium"/>
              <a:sym typeface="Montserrat Medium"/>
            </a:endParaRPr>
          </a:p>
          <a:p>
            <a:pPr indent="-355600" lvl="0" marL="457200" marR="0" rtl="0" algn="l">
              <a:lnSpc>
                <a:spcPct val="105000"/>
              </a:lnSpc>
              <a:spcBef>
                <a:spcPts val="0"/>
              </a:spcBef>
              <a:spcAft>
                <a:spcPts val="0"/>
              </a:spcAft>
              <a:buClr>
                <a:srgbClr val="FFFFFF"/>
              </a:buClr>
              <a:buSzPts val="2000"/>
              <a:buFont typeface="Montserrat Medium"/>
              <a:buAutoNum type="alphaUcPeriod"/>
            </a:pPr>
            <a:r>
              <a:rPr lang="en" sz="2000">
                <a:solidFill>
                  <a:srgbClr val="FFFFFF"/>
                </a:solidFill>
                <a:latin typeface="Montserrat Medium"/>
                <a:ea typeface="Montserrat Medium"/>
                <a:cs typeface="Montserrat Medium"/>
                <a:sym typeface="Montserrat Medium"/>
              </a:rPr>
              <a:t>Feeding the target output (instead of the previous outputs) as input to the decoder</a:t>
            </a:r>
            <a:endParaRPr sz="2000">
              <a:solidFill>
                <a:srgbClr val="FFFFFF"/>
              </a:solidFill>
              <a:latin typeface="Montserrat Medium"/>
              <a:ea typeface="Montserrat Medium"/>
              <a:cs typeface="Montserrat Medium"/>
              <a:sym typeface="Montserrat Medium"/>
            </a:endParaRPr>
          </a:p>
          <a:p>
            <a:pPr indent="0" lvl="0" marL="0" marR="0" rtl="0" algn="l">
              <a:lnSpc>
                <a:spcPct val="105000"/>
              </a:lnSpc>
              <a:spcBef>
                <a:spcPts val="0"/>
              </a:spcBef>
              <a:spcAft>
                <a:spcPts val="0"/>
              </a:spcAft>
              <a:buNone/>
            </a:pPr>
            <a:r>
              <a:t/>
            </a:r>
            <a:endParaRPr sz="2000">
              <a:solidFill>
                <a:srgbClr val="FFFFFF"/>
              </a:solidFill>
              <a:latin typeface="Montserrat Medium"/>
              <a:ea typeface="Montserrat Medium"/>
              <a:cs typeface="Montserrat Medium"/>
              <a:sym typeface="Montserrat Medium"/>
            </a:endParaRPr>
          </a:p>
          <a:p>
            <a:pPr indent="-355600" lvl="0" marL="457200" marR="0" rtl="0" algn="l">
              <a:lnSpc>
                <a:spcPct val="105000"/>
              </a:lnSpc>
              <a:spcBef>
                <a:spcPts val="0"/>
              </a:spcBef>
              <a:spcAft>
                <a:spcPts val="0"/>
              </a:spcAft>
              <a:buClr>
                <a:srgbClr val="FFFFFF"/>
              </a:buClr>
              <a:buSzPts val="2000"/>
              <a:buFont typeface="Montserrat Medium"/>
              <a:buAutoNum type="alphaUcPeriod"/>
            </a:pPr>
            <a:r>
              <a:rPr lang="en" sz="2000">
                <a:solidFill>
                  <a:srgbClr val="FFFFFF"/>
                </a:solidFill>
                <a:latin typeface="Montserrat Medium"/>
                <a:ea typeface="Montserrat Medium"/>
                <a:cs typeface="Montserrat Medium"/>
                <a:sym typeface="Montserrat Medium"/>
              </a:rPr>
              <a:t>Training Transformer by Knowledge Distillation (using a teacher model)</a:t>
            </a:r>
            <a:endParaRPr sz="2000">
              <a:solidFill>
                <a:srgbClr val="FFFFFF"/>
              </a:solidFill>
              <a:latin typeface="Montserrat Medium"/>
              <a:ea typeface="Montserrat Medium"/>
              <a:cs typeface="Montserrat Medium"/>
              <a:sym typeface="Montserrat Medium"/>
            </a:endParaRPr>
          </a:p>
        </p:txBody>
      </p:sp>
      <p:pic>
        <p:nvPicPr>
          <p:cNvPr id="364" name="Google Shape;364;g24e78c0de34_1_7"/>
          <p:cNvPicPr preferRelativeResize="0"/>
          <p:nvPr/>
        </p:nvPicPr>
        <p:blipFill rotWithShape="1">
          <a:blip r:embed="rId3">
            <a:alphaModFix/>
          </a:blip>
          <a:srcRect b="0" l="0" r="0" t="0"/>
          <a:stretch/>
        </p:blipFill>
        <p:spPr>
          <a:xfrm>
            <a:off x="8226875" y="0"/>
            <a:ext cx="917125" cy="917150"/>
          </a:xfrm>
          <a:prstGeom prst="rect">
            <a:avLst/>
          </a:prstGeom>
          <a:noFill/>
          <a:ln>
            <a:noFill/>
          </a:ln>
        </p:spPr>
      </p:pic>
      <p:pic>
        <p:nvPicPr>
          <p:cNvPr id="365" name="Google Shape;365;g24e78c0de34_1_7"/>
          <p:cNvPicPr preferRelativeResize="0"/>
          <p:nvPr/>
        </p:nvPicPr>
        <p:blipFill>
          <a:blip r:embed="rId4">
            <a:alphaModFix/>
          </a:blip>
          <a:stretch>
            <a:fillRect/>
          </a:stretch>
        </p:blipFill>
        <p:spPr>
          <a:xfrm>
            <a:off x="6080150" y="1053703"/>
            <a:ext cx="2752154" cy="3878035"/>
          </a:xfrm>
          <a:prstGeom prst="rect">
            <a:avLst/>
          </a:prstGeom>
          <a:noFill/>
          <a:ln>
            <a:noFill/>
          </a:ln>
        </p:spPr>
      </p:pic>
      <p:sp>
        <p:nvSpPr>
          <p:cNvPr id="366" name="Google Shape;366;g24e78c0de34_1_7"/>
          <p:cNvSpPr txBox="1"/>
          <p:nvPr/>
        </p:nvSpPr>
        <p:spPr>
          <a:xfrm>
            <a:off x="311700" y="4158375"/>
            <a:ext cx="5271000" cy="917100"/>
          </a:xfrm>
          <a:prstGeom prst="rect">
            <a:avLst/>
          </a:prstGeom>
          <a:noFill/>
          <a:ln>
            <a:noFill/>
          </a:ln>
        </p:spPr>
        <p:txBody>
          <a:bodyPr anchorCtr="0" anchor="t" bIns="91425" lIns="91425" spcFirstLastPara="1" rIns="91425" wrap="square" tIns="91425">
            <a:normAutofit/>
          </a:bodyPr>
          <a:lstStyle/>
          <a:p>
            <a:pPr indent="0" lvl="0" marL="0" marR="0" rtl="0" algn="l">
              <a:lnSpc>
                <a:spcPct val="105000"/>
              </a:lnSpc>
              <a:spcBef>
                <a:spcPts val="0"/>
              </a:spcBef>
              <a:spcAft>
                <a:spcPts val="0"/>
              </a:spcAft>
              <a:buClr>
                <a:srgbClr val="000000"/>
              </a:buClr>
              <a:buSzPts val="1018"/>
              <a:buFont typeface="Arial"/>
              <a:buNone/>
            </a:pPr>
            <a:r>
              <a:rPr lang="en" sz="1750">
                <a:solidFill>
                  <a:schemeClr val="lt1"/>
                </a:solidFill>
                <a:latin typeface="Montserrat Medium"/>
                <a:ea typeface="Montserrat Medium"/>
                <a:cs typeface="Montserrat Medium"/>
                <a:sym typeface="Montserrat Medium"/>
              </a:rPr>
              <a:t>Correct Answer: </a:t>
            </a:r>
            <a:r>
              <a:rPr lang="en" sz="1750">
                <a:solidFill>
                  <a:srgbClr val="93C47D"/>
                </a:solidFill>
                <a:latin typeface="Montserrat Medium"/>
                <a:ea typeface="Montserrat Medium"/>
                <a:cs typeface="Montserrat Medium"/>
                <a:sym typeface="Montserrat Medium"/>
              </a:rPr>
              <a:t>Option B</a:t>
            </a:r>
            <a:endParaRPr b="0" i="0" sz="1750" u="none" cap="none" strike="noStrike">
              <a:solidFill>
                <a:srgbClr val="93C47D"/>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4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0" name="Shape 370"/>
        <p:cNvGrpSpPr/>
        <p:nvPr/>
      </p:nvGrpSpPr>
      <p:grpSpPr>
        <a:xfrm>
          <a:off x="0" y="0"/>
          <a:ext cx="0" cy="0"/>
          <a:chOff x="0" y="0"/>
          <a:chExt cx="0" cy="0"/>
        </a:xfrm>
      </p:grpSpPr>
      <p:sp>
        <p:nvSpPr>
          <p:cNvPr id="371" name="Google Shape;371;g24b64e29e4d_0_13"/>
          <p:cNvSpPr txBox="1"/>
          <p:nvPr/>
        </p:nvSpPr>
        <p:spPr>
          <a:xfrm>
            <a:off x="311700" y="375575"/>
            <a:ext cx="7915200" cy="917100"/>
          </a:xfrm>
          <a:prstGeom prst="rect">
            <a:avLst/>
          </a:prstGeom>
          <a:noFill/>
          <a:ln>
            <a:noFill/>
          </a:ln>
        </p:spPr>
        <p:txBody>
          <a:bodyPr anchorCtr="0" anchor="t" bIns="91425" lIns="91425" spcFirstLastPara="1" rIns="91425" wrap="square" tIns="91425">
            <a:normAutofit fontScale="85000" lnSpcReduction="10000"/>
          </a:bodyPr>
          <a:lstStyle/>
          <a:p>
            <a:pPr indent="0" lvl="0" marL="0" marR="0" rtl="0" algn="l">
              <a:lnSpc>
                <a:spcPct val="115000"/>
              </a:lnSpc>
              <a:spcBef>
                <a:spcPts val="0"/>
              </a:spcBef>
              <a:spcAft>
                <a:spcPts val="0"/>
              </a:spcAft>
              <a:buClr>
                <a:srgbClr val="000000"/>
              </a:buClr>
              <a:buSzPct val="102082"/>
              <a:buFont typeface="Arial"/>
              <a:buNone/>
            </a:pPr>
            <a:r>
              <a:rPr b="0" i="0" lang="en" sz="2742" u="none" cap="none" strike="noStrike">
                <a:solidFill>
                  <a:srgbClr val="FFFFFF"/>
                </a:solidFill>
                <a:latin typeface="Montserrat"/>
                <a:ea typeface="Montserrat"/>
                <a:cs typeface="Montserrat"/>
                <a:sym typeface="Montserrat"/>
              </a:rPr>
              <a:t>What loss function is used for a Text-Generation Transformer?</a:t>
            </a:r>
            <a:endParaRPr b="0" i="0" sz="2742" u="none" cap="none" strike="noStrike">
              <a:solidFill>
                <a:srgbClr val="FFFFFF"/>
              </a:solidFill>
              <a:latin typeface="Montserrat"/>
              <a:ea typeface="Montserrat"/>
              <a:cs typeface="Montserrat"/>
              <a:sym typeface="Montserrat"/>
            </a:endParaRPr>
          </a:p>
        </p:txBody>
      </p:sp>
      <p:sp>
        <p:nvSpPr>
          <p:cNvPr id="372" name="Google Shape;372;g24b64e29e4d_0_13"/>
          <p:cNvSpPr txBox="1"/>
          <p:nvPr/>
        </p:nvSpPr>
        <p:spPr>
          <a:xfrm>
            <a:off x="261300" y="1399800"/>
            <a:ext cx="8621400" cy="2343900"/>
          </a:xfrm>
          <a:prstGeom prst="rect">
            <a:avLst/>
          </a:prstGeom>
          <a:noFill/>
          <a:ln>
            <a:noFill/>
          </a:ln>
        </p:spPr>
        <p:txBody>
          <a:bodyPr anchorCtr="0" anchor="t" bIns="91425" lIns="91425" spcFirstLastPara="1" rIns="91425" wrap="square" tIns="91425">
            <a:normAutofit lnSpcReduction="10000"/>
          </a:bodyPr>
          <a:lstStyle/>
          <a:p>
            <a:pPr indent="-355600" lvl="0" marL="457200" marR="0" rtl="0" algn="l">
              <a:lnSpc>
                <a:spcPct val="105000"/>
              </a:lnSpc>
              <a:spcBef>
                <a:spcPts val="0"/>
              </a:spcBef>
              <a:spcAft>
                <a:spcPts val="0"/>
              </a:spcAft>
              <a:buClr>
                <a:srgbClr val="FFFFFF"/>
              </a:buClr>
              <a:buSzPts val="2000"/>
              <a:buFont typeface="Montserrat Medium"/>
              <a:buAutoNum type="alphaUcPeriod"/>
            </a:pPr>
            <a:r>
              <a:rPr b="0" i="0" lang="en" sz="2000" u="none" cap="none" strike="noStrike">
                <a:solidFill>
                  <a:srgbClr val="FFFFFF"/>
                </a:solidFill>
                <a:latin typeface="Montserrat Medium"/>
                <a:ea typeface="Montserrat Medium"/>
                <a:cs typeface="Montserrat Medium"/>
                <a:sym typeface="Montserrat Medium"/>
              </a:rPr>
              <a:t>Distance between the output word and the true output, when converted as vectors in the embedding space</a:t>
            </a:r>
            <a:endParaRPr b="0" i="0" sz="2000" u="none" cap="none" strike="noStrike">
              <a:solidFill>
                <a:srgbClr val="FFFFFF"/>
              </a:solidFill>
              <a:latin typeface="Montserrat Medium"/>
              <a:ea typeface="Montserrat Medium"/>
              <a:cs typeface="Montserrat Medium"/>
              <a:sym typeface="Montserrat Medium"/>
            </a:endParaRPr>
          </a:p>
          <a:p>
            <a:pPr indent="0" lvl="0" marL="0" marR="0" rtl="0" algn="l">
              <a:lnSpc>
                <a:spcPct val="105000"/>
              </a:lnSpc>
              <a:spcBef>
                <a:spcPts val="0"/>
              </a:spcBef>
              <a:spcAft>
                <a:spcPts val="0"/>
              </a:spcAft>
              <a:buNone/>
            </a:pPr>
            <a:r>
              <a:t/>
            </a:r>
            <a:endParaRPr sz="2000">
              <a:solidFill>
                <a:srgbClr val="FFFFFF"/>
              </a:solidFill>
              <a:latin typeface="Montserrat Medium"/>
              <a:ea typeface="Montserrat Medium"/>
              <a:cs typeface="Montserrat Medium"/>
              <a:sym typeface="Montserrat Medium"/>
            </a:endParaRPr>
          </a:p>
          <a:p>
            <a:pPr indent="-355600" lvl="0" marL="457200" marR="0" rtl="0" algn="l">
              <a:lnSpc>
                <a:spcPct val="105000"/>
              </a:lnSpc>
              <a:spcBef>
                <a:spcPts val="0"/>
              </a:spcBef>
              <a:spcAft>
                <a:spcPts val="0"/>
              </a:spcAft>
              <a:buClr>
                <a:srgbClr val="FFFFFF"/>
              </a:buClr>
              <a:buSzPts val="2000"/>
              <a:buFont typeface="Montserrat Medium"/>
              <a:buAutoNum type="alphaUcPeriod"/>
            </a:pPr>
            <a:r>
              <a:rPr b="0" i="0" lang="en" sz="2000" u="none" cap="none" strike="noStrike">
                <a:solidFill>
                  <a:srgbClr val="FFFFFF"/>
                </a:solidFill>
                <a:latin typeface="Montserrat Medium"/>
                <a:ea typeface="Montserrat Medium"/>
                <a:cs typeface="Montserrat Medium"/>
                <a:sym typeface="Montserrat Medium"/>
              </a:rPr>
              <a:t>Cross-Entropy loss between the softmax layer output and the true output</a:t>
            </a:r>
            <a:endParaRPr b="0" i="0" sz="2000" u="none" cap="none" strike="noStrike">
              <a:solidFill>
                <a:srgbClr val="FFFFFF"/>
              </a:solidFill>
              <a:latin typeface="Montserrat Medium"/>
              <a:ea typeface="Montserrat Medium"/>
              <a:cs typeface="Montserrat Medium"/>
              <a:sym typeface="Montserrat Medium"/>
            </a:endParaRPr>
          </a:p>
          <a:p>
            <a:pPr indent="0" lvl="0" marL="0" marR="0" rtl="0" algn="l">
              <a:lnSpc>
                <a:spcPct val="105000"/>
              </a:lnSpc>
              <a:spcBef>
                <a:spcPts val="0"/>
              </a:spcBef>
              <a:spcAft>
                <a:spcPts val="0"/>
              </a:spcAft>
              <a:buNone/>
            </a:pPr>
            <a:r>
              <a:t/>
            </a:r>
            <a:endParaRPr sz="2000">
              <a:solidFill>
                <a:srgbClr val="FFFFFF"/>
              </a:solidFill>
              <a:latin typeface="Montserrat Medium"/>
              <a:ea typeface="Montserrat Medium"/>
              <a:cs typeface="Montserrat Medium"/>
              <a:sym typeface="Montserrat Medium"/>
            </a:endParaRPr>
          </a:p>
          <a:p>
            <a:pPr indent="-355600" lvl="0" marL="457200" marR="0" rtl="0" algn="l">
              <a:lnSpc>
                <a:spcPct val="105000"/>
              </a:lnSpc>
              <a:spcBef>
                <a:spcPts val="0"/>
              </a:spcBef>
              <a:spcAft>
                <a:spcPts val="0"/>
              </a:spcAft>
              <a:buClr>
                <a:srgbClr val="FFFFFF"/>
              </a:buClr>
              <a:buSzPts val="2000"/>
              <a:buFont typeface="Montserrat Medium"/>
              <a:buAutoNum type="alphaUcPeriod"/>
            </a:pPr>
            <a:r>
              <a:rPr lang="en" sz="2000">
                <a:solidFill>
                  <a:srgbClr val="FFFFFF"/>
                </a:solidFill>
                <a:latin typeface="Montserrat Medium"/>
                <a:ea typeface="Montserrat Medium"/>
                <a:cs typeface="Montserrat Medium"/>
                <a:sym typeface="Montserrat Medium"/>
              </a:rPr>
              <a:t>Something Else</a:t>
            </a:r>
            <a:endParaRPr b="0" i="0" sz="2000" u="none" cap="none" strike="noStrike">
              <a:solidFill>
                <a:srgbClr val="FFFFFF"/>
              </a:solidFill>
              <a:latin typeface="Montserrat Medium"/>
              <a:ea typeface="Montserrat Medium"/>
              <a:cs typeface="Montserrat Medium"/>
              <a:sym typeface="Montserrat Medium"/>
            </a:endParaRPr>
          </a:p>
        </p:txBody>
      </p:sp>
      <p:pic>
        <p:nvPicPr>
          <p:cNvPr id="373" name="Google Shape;373;g24b64e29e4d_0_13"/>
          <p:cNvPicPr preferRelativeResize="0"/>
          <p:nvPr/>
        </p:nvPicPr>
        <p:blipFill rotWithShape="1">
          <a:blip r:embed="rId3">
            <a:alphaModFix/>
          </a:blip>
          <a:srcRect b="0" l="0" r="0" t="0"/>
          <a:stretch/>
        </p:blipFill>
        <p:spPr>
          <a:xfrm>
            <a:off x="8226875" y="0"/>
            <a:ext cx="917125" cy="917150"/>
          </a:xfrm>
          <a:prstGeom prst="rect">
            <a:avLst/>
          </a:prstGeom>
          <a:noFill/>
          <a:ln>
            <a:noFill/>
          </a:ln>
        </p:spPr>
      </p:pic>
      <p:sp>
        <p:nvSpPr>
          <p:cNvPr id="374" name="Google Shape;374;g24b64e29e4d_0_13"/>
          <p:cNvSpPr txBox="1"/>
          <p:nvPr/>
        </p:nvSpPr>
        <p:spPr>
          <a:xfrm>
            <a:off x="311700" y="3850825"/>
            <a:ext cx="8621400" cy="1148100"/>
          </a:xfrm>
          <a:prstGeom prst="rect">
            <a:avLst/>
          </a:prstGeom>
          <a:noFill/>
          <a:ln>
            <a:noFill/>
          </a:ln>
        </p:spPr>
        <p:txBody>
          <a:bodyPr anchorCtr="0" anchor="t" bIns="91425" lIns="91425" spcFirstLastPara="1" rIns="91425" wrap="square" tIns="91425">
            <a:normAutofit/>
          </a:bodyPr>
          <a:lstStyle/>
          <a:p>
            <a:pPr indent="0" lvl="0" marL="0" marR="0" rtl="0" algn="l">
              <a:lnSpc>
                <a:spcPct val="105000"/>
              </a:lnSpc>
              <a:spcBef>
                <a:spcPts val="0"/>
              </a:spcBef>
              <a:spcAft>
                <a:spcPts val="0"/>
              </a:spcAft>
              <a:buClr>
                <a:srgbClr val="000000"/>
              </a:buClr>
              <a:buSzPts val="1018"/>
              <a:buFont typeface="Arial"/>
              <a:buNone/>
            </a:pPr>
            <a:r>
              <a:rPr b="0" i="0" lang="en" sz="1750" u="none" cap="none" strike="noStrike">
                <a:solidFill>
                  <a:srgbClr val="FF9900"/>
                </a:solidFill>
                <a:latin typeface="Montserrat Medium"/>
                <a:ea typeface="Montserrat Medium"/>
                <a:cs typeface="Montserrat Medium"/>
                <a:sym typeface="Montserrat Medium"/>
              </a:rPr>
              <a:t>Trick Question: </a:t>
            </a:r>
            <a:r>
              <a:rPr b="0" i="0" lang="en" sz="1750" u="none" cap="none" strike="noStrike">
                <a:solidFill>
                  <a:schemeClr val="lt1"/>
                </a:solidFill>
                <a:latin typeface="Montserrat Medium"/>
                <a:ea typeface="Montserrat Medium"/>
                <a:cs typeface="Montserrat Medium"/>
                <a:sym typeface="Montserrat Medium"/>
              </a:rPr>
              <a:t>All are true. Option B is used for overwhelming majority of cases. Other </a:t>
            </a:r>
            <a:r>
              <a:rPr lang="en" sz="1750">
                <a:solidFill>
                  <a:schemeClr val="lt1"/>
                </a:solidFill>
                <a:latin typeface="Montserrat Medium"/>
                <a:ea typeface="Montserrat Medium"/>
                <a:cs typeface="Montserrat Medium"/>
                <a:sym typeface="Montserrat Medium"/>
              </a:rPr>
              <a:t>training methods </a:t>
            </a:r>
            <a:r>
              <a:rPr b="0" i="0" lang="en" sz="1750" u="none" cap="none" strike="noStrike">
                <a:solidFill>
                  <a:schemeClr val="lt1"/>
                </a:solidFill>
                <a:latin typeface="Montserrat Medium"/>
                <a:ea typeface="Montserrat Medium"/>
                <a:cs typeface="Montserrat Medium"/>
                <a:sym typeface="Montserrat Medium"/>
              </a:rPr>
              <a:t>include Reinforcement Learning from Human Feedback (used to actively fine-tine ChatGPT)</a:t>
            </a:r>
            <a:endParaRPr b="0" i="0" sz="1750" u="none" cap="none" strike="noStrike">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3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24b510121b4_0_45"/>
          <p:cNvSpPr txBox="1"/>
          <p:nvPr/>
        </p:nvSpPr>
        <p:spPr>
          <a:xfrm>
            <a:off x="1156550" y="2285400"/>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800"/>
              <a:buFont typeface="Arial"/>
              <a:buNone/>
            </a:pPr>
            <a:r>
              <a:rPr b="1" i="0" lang="en" sz="4000" u="none" cap="none" strike="noStrike">
                <a:solidFill>
                  <a:srgbClr val="FFFFFF"/>
                </a:solidFill>
                <a:latin typeface="Montserrat"/>
                <a:ea typeface="Montserrat"/>
                <a:cs typeface="Montserrat"/>
                <a:sym typeface="Montserrat"/>
              </a:rPr>
              <a:t>Hugging Face</a:t>
            </a:r>
            <a:endParaRPr b="1" i="0" sz="4000" u="none" cap="none" strike="noStrike">
              <a:solidFill>
                <a:srgbClr val="FFFFFF"/>
              </a:solidFill>
              <a:latin typeface="Montserrat"/>
              <a:ea typeface="Montserrat"/>
              <a:cs typeface="Montserrat"/>
              <a:sym typeface="Montserrat"/>
            </a:endParaRPr>
          </a:p>
        </p:txBody>
      </p:sp>
      <p:pic>
        <p:nvPicPr>
          <p:cNvPr id="380" name="Google Shape;380;g24b510121b4_0_45"/>
          <p:cNvPicPr preferRelativeResize="0"/>
          <p:nvPr/>
        </p:nvPicPr>
        <p:blipFill rotWithShape="1">
          <a:blip r:embed="rId3">
            <a:alphaModFix/>
          </a:blip>
          <a:srcRect b="0" l="0" r="0" t="0"/>
          <a:stretch/>
        </p:blipFill>
        <p:spPr>
          <a:xfrm>
            <a:off x="8226875" y="0"/>
            <a:ext cx="917125" cy="917150"/>
          </a:xfrm>
          <a:prstGeom prst="rect">
            <a:avLst/>
          </a:prstGeom>
          <a:noFill/>
          <a:ln>
            <a:noFill/>
          </a:ln>
        </p:spPr>
      </p:pic>
      <p:pic>
        <p:nvPicPr>
          <p:cNvPr id="381" name="Google Shape;381;g24b510121b4_0_45"/>
          <p:cNvPicPr preferRelativeResize="0"/>
          <p:nvPr/>
        </p:nvPicPr>
        <p:blipFill>
          <a:blip r:embed="rId4">
            <a:alphaModFix/>
          </a:blip>
          <a:stretch>
            <a:fillRect/>
          </a:stretch>
        </p:blipFill>
        <p:spPr>
          <a:xfrm>
            <a:off x="1745263" y="1884663"/>
            <a:ext cx="1634324" cy="16343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g24e78c0de34_4_1"/>
          <p:cNvPicPr preferRelativeResize="0"/>
          <p:nvPr/>
        </p:nvPicPr>
        <p:blipFill>
          <a:blip r:embed="rId3">
            <a:alphaModFix/>
          </a:blip>
          <a:stretch>
            <a:fillRect/>
          </a:stretch>
        </p:blipFill>
        <p:spPr>
          <a:xfrm>
            <a:off x="0" y="985360"/>
            <a:ext cx="9144000" cy="3667190"/>
          </a:xfrm>
          <a:prstGeom prst="rect">
            <a:avLst/>
          </a:prstGeom>
          <a:noFill/>
          <a:ln>
            <a:noFill/>
          </a:ln>
        </p:spPr>
      </p:pic>
      <p:sp>
        <p:nvSpPr>
          <p:cNvPr id="387" name="Google Shape;387;g24e78c0de34_4_1"/>
          <p:cNvSpPr txBox="1"/>
          <p:nvPr/>
        </p:nvSpPr>
        <p:spPr>
          <a:xfrm>
            <a:off x="311700" y="264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2800"/>
              <a:buFont typeface="Arial"/>
              <a:buNone/>
            </a:pPr>
            <a:r>
              <a:rPr b="1" lang="en" sz="2800">
                <a:solidFill>
                  <a:srgbClr val="FFFFFF"/>
                </a:solidFill>
                <a:latin typeface="Montserrat"/>
                <a:ea typeface="Montserrat"/>
                <a:cs typeface="Montserrat"/>
                <a:sym typeface="Montserrat"/>
              </a:rPr>
              <a:t>Thousands of Open-Source Models</a:t>
            </a:r>
            <a:endParaRPr i="0" sz="28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24e78c0de34_4_6"/>
          <p:cNvSpPr txBox="1"/>
          <p:nvPr/>
        </p:nvSpPr>
        <p:spPr>
          <a:xfrm>
            <a:off x="311700" y="264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2800"/>
              <a:buFont typeface="Arial"/>
              <a:buNone/>
            </a:pPr>
            <a:r>
              <a:rPr b="1" lang="en" sz="2800">
                <a:solidFill>
                  <a:srgbClr val="FFFFFF"/>
                </a:solidFill>
                <a:latin typeface="Montserrat"/>
                <a:ea typeface="Montserrat"/>
                <a:cs typeface="Montserrat"/>
                <a:sym typeface="Montserrat"/>
              </a:rPr>
              <a:t>Thousands of Datasets</a:t>
            </a:r>
            <a:endParaRPr i="0" sz="2800" u="none" cap="none" strike="noStrike">
              <a:solidFill>
                <a:srgbClr val="FFFFFF"/>
              </a:solidFill>
              <a:latin typeface="Montserrat"/>
              <a:ea typeface="Montserrat"/>
              <a:cs typeface="Montserrat"/>
              <a:sym typeface="Montserrat"/>
            </a:endParaRPr>
          </a:p>
        </p:txBody>
      </p:sp>
      <p:pic>
        <p:nvPicPr>
          <p:cNvPr id="393" name="Google Shape;393;g24e78c0de34_4_6"/>
          <p:cNvPicPr preferRelativeResize="0"/>
          <p:nvPr/>
        </p:nvPicPr>
        <p:blipFill rotWithShape="1">
          <a:blip r:embed="rId3">
            <a:alphaModFix/>
          </a:blip>
          <a:srcRect b="0" l="438" r="0" t="833"/>
          <a:stretch/>
        </p:blipFill>
        <p:spPr>
          <a:xfrm>
            <a:off x="0" y="988825"/>
            <a:ext cx="9143998" cy="38291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Montserrat"/>
                <a:ea typeface="Montserrat"/>
                <a:cs typeface="Montserrat"/>
                <a:sym typeface="Montserrat"/>
              </a:rPr>
              <a:t>Workshop Overview</a:t>
            </a:r>
            <a:endParaRPr b="1" i="0" sz="2800" u="none" cap="none" strike="noStrike">
              <a:solidFill>
                <a:srgbClr val="FFFFFF"/>
              </a:solidFill>
              <a:latin typeface="Montserrat"/>
              <a:ea typeface="Montserrat"/>
              <a:cs typeface="Montserrat"/>
              <a:sym typeface="Montserrat"/>
            </a:endParaRPr>
          </a:p>
        </p:txBody>
      </p:sp>
      <p:sp>
        <p:nvSpPr>
          <p:cNvPr id="63" name="Google Shape;63;p2"/>
          <p:cNvSpPr txBox="1"/>
          <p:nvPr/>
        </p:nvSpPr>
        <p:spPr>
          <a:xfrm>
            <a:off x="311700" y="1152475"/>
            <a:ext cx="8621400" cy="37014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1200"/>
              </a:spcBef>
              <a:spcAft>
                <a:spcPts val="0"/>
              </a:spcAft>
              <a:buClr>
                <a:schemeClr val="dk1"/>
              </a:buClr>
              <a:buSzPts val="2000"/>
              <a:buFont typeface="Arial"/>
              <a:buNone/>
            </a:pPr>
            <a:r>
              <a:rPr b="1" lang="en" sz="2000">
                <a:solidFill>
                  <a:schemeClr val="lt1"/>
                </a:solidFill>
                <a:latin typeface="Montserrat"/>
                <a:ea typeface="Montserrat"/>
                <a:cs typeface="Montserrat"/>
                <a:sym typeface="Montserrat"/>
              </a:rPr>
              <a:t>Workshop Goals:</a:t>
            </a:r>
            <a:endParaRPr b="1" sz="2000">
              <a:solidFill>
                <a:schemeClr val="lt1"/>
              </a:solidFill>
              <a:latin typeface="Montserrat"/>
              <a:ea typeface="Montserrat"/>
              <a:cs typeface="Montserrat"/>
              <a:sym typeface="Montserrat"/>
            </a:endParaRPr>
          </a:p>
          <a:p>
            <a:pPr indent="-355600" lvl="0" marL="457200" rtl="0" algn="l">
              <a:lnSpc>
                <a:spcPct val="105000"/>
              </a:lnSpc>
              <a:spcBef>
                <a:spcPts val="1200"/>
              </a:spcBef>
              <a:spcAft>
                <a:spcPts val="0"/>
              </a:spcAft>
              <a:buClr>
                <a:schemeClr val="lt1"/>
              </a:buClr>
              <a:buSzPts val="2000"/>
              <a:buFont typeface="Montserrat Medium"/>
              <a:buChar char="●"/>
            </a:pPr>
            <a:r>
              <a:rPr lang="en" sz="2000">
                <a:solidFill>
                  <a:schemeClr val="lt1"/>
                </a:solidFill>
                <a:latin typeface="Montserrat Medium"/>
                <a:ea typeface="Montserrat Medium"/>
                <a:cs typeface="Montserrat Medium"/>
                <a:sym typeface="Montserrat Medium"/>
              </a:rPr>
              <a:t>Gain theoretical insight into Transformers</a:t>
            </a:r>
            <a:endParaRPr sz="1000">
              <a:solidFill>
                <a:schemeClr val="lt1"/>
              </a:solidFill>
              <a:latin typeface="Montserrat Medium"/>
              <a:ea typeface="Montserrat Medium"/>
              <a:cs typeface="Montserrat Medium"/>
              <a:sym typeface="Montserrat Medium"/>
            </a:endParaRPr>
          </a:p>
          <a:p>
            <a:pPr indent="-355600" lvl="0" marL="457200" rtl="0" algn="l">
              <a:lnSpc>
                <a:spcPct val="105000"/>
              </a:lnSpc>
              <a:spcBef>
                <a:spcPts val="1200"/>
              </a:spcBef>
              <a:spcAft>
                <a:spcPts val="0"/>
              </a:spcAft>
              <a:buClr>
                <a:schemeClr val="lt1"/>
              </a:buClr>
              <a:buSzPts val="2000"/>
              <a:buFont typeface="Montserrat Medium"/>
              <a:buChar char="●"/>
            </a:pPr>
            <a:r>
              <a:rPr lang="en" sz="2000">
                <a:solidFill>
                  <a:schemeClr val="lt1"/>
                </a:solidFill>
                <a:latin typeface="Montserrat Medium"/>
                <a:ea typeface="Montserrat Medium"/>
                <a:cs typeface="Montserrat Medium"/>
                <a:sym typeface="Montserrat Medium"/>
              </a:rPr>
              <a:t>Gain practical knowledge on training and fine tuning Transformers using Hugging Face </a:t>
            </a:r>
            <a:r>
              <a:rPr lang="en" sz="2100">
                <a:solidFill>
                  <a:srgbClr val="E0E0E0"/>
                </a:solidFill>
                <a:highlight>
                  <a:srgbClr val="121212"/>
                </a:highlight>
              </a:rPr>
              <a:t>🤗</a:t>
            </a:r>
            <a:endParaRPr sz="2100">
              <a:solidFill>
                <a:srgbClr val="E0E0E0"/>
              </a:solidFill>
              <a:highlight>
                <a:srgbClr val="121212"/>
              </a:highlight>
            </a:endParaRPr>
          </a:p>
          <a:p>
            <a:pPr indent="0" lvl="0" marL="0" marR="0" rtl="0" algn="l">
              <a:lnSpc>
                <a:spcPct val="105000"/>
              </a:lnSpc>
              <a:spcBef>
                <a:spcPts val="0"/>
              </a:spcBef>
              <a:spcAft>
                <a:spcPts val="0"/>
              </a:spcAft>
              <a:buClr>
                <a:srgbClr val="000000"/>
              </a:buClr>
              <a:buSzPts val="2000"/>
              <a:buFont typeface="Arial"/>
              <a:buNone/>
            </a:pPr>
            <a:r>
              <a:t/>
            </a:r>
            <a:endParaRPr b="0" i="0" sz="2000" u="none" cap="none" strike="noStrike">
              <a:solidFill>
                <a:srgbClr val="FFFFFF"/>
              </a:solidFill>
              <a:latin typeface="Montserrat Medium"/>
              <a:ea typeface="Montserrat Medium"/>
              <a:cs typeface="Montserrat Medium"/>
              <a:sym typeface="Montserrat Medium"/>
            </a:endParaRPr>
          </a:p>
          <a:p>
            <a:pPr indent="0" lvl="0" marL="0" marR="0" rtl="0" algn="l">
              <a:lnSpc>
                <a:spcPct val="105000"/>
              </a:lnSpc>
              <a:spcBef>
                <a:spcPts val="0"/>
              </a:spcBef>
              <a:spcAft>
                <a:spcPts val="0"/>
              </a:spcAft>
              <a:buClr>
                <a:srgbClr val="000000"/>
              </a:buClr>
              <a:buSzPts val="2000"/>
              <a:buFont typeface="Arial"/>
              <a:buNone/>
            </a:pPr>
            <a:r>
              <a:t/>
            </a:r>
            <a:endParaRPr sz="2000">
              <a:solidFill>
                <a:srgbClr val="FFFFFF"/>
              </a:solidFill>
              <a:latin typeface="Montserrat Medium"/>
              <a:ea typeface="Montserrat Medium"/>
              <a:cs typeface="Montserrat Medium"/>
              <a:sym typeface="Montserrat Medium"/>
            </a:endParaRPr>
          </a:p>
          <a:p>
            <a:pPr indent="0" lvl="0" marL="0" marR="0" rtl="0" algn="ctr">
              <a:lnSpc>
                <a:spcPct val="105000"/>
              </a:lnSpc>
              <a:spcBef>
                <a:spcPts val="0"/>
              </a:spcBef>
              <a:spcAft>
                <a:spcPts val="0"/>
              </a:spcAft>
              <a:buClr>
                <a:srgbClr val="000000"/>
              </a:buClr>
              <a:buSzPts val="2000"/>
              <a:buFont typeface="Arial"/>
              <a:buNone/>
            </a:pPr>
            <a:r>
              <a:t/>
            </a:r>
            <a:endParaRPr b="1" sz="2000">
              <a:solidFill>
                <a:srgbClr val="FFFFFF"/>
              </a:solidFill>
              <a:latin typeface="Montserrat"/>
              <a:ea typeface="Montserrat"/>
              <a:cs typeface="Montserrat"/>
              <a:sym typeface="Montserrat"/>
            </a:endParaRPr>
          </a:p>
          <a:p>
            <a:pPr indent="0" lvl="0" marL="0" marR="0" rtl="0" algn="ctr">
              <a:lnSpc>
                <a:spcPct val="105000"/>
              </a:lnSpc>
              <a:spcBef>
                <a:spcPts val="0"/>
              </a:spcBef>
              <a:spcAft>
                <a:spcPts val="0"/>
              </a:spcAft>
              <a:buClr>
                <a:srgbClr val="000000"/>
              </a:buClr>
              <a:buSzPts val="2000"/>
              <a:buFont typeface="Arial"/>
              <a:buNone/>
            </a:pPr>
            <a:r>
              <a:rPr lang="en" sz="2000">
                <a:solidFill>
                  <a:srgbClr val="FFFFFF"/>
                </a:solidFill>
                <a:latin typeface="Montserrat Medium"/>
                <a:ea typeface="Montserrat Medium"/>
                <a:cs typeface="Montserrat Medium"/>
                <a:sym typeface="Montserrat Medium"/>
              </a:rPr>
              <a:t>Join at</a:t>
            </a:r>
            <a:r>
              <a:rPr b="1" lang="en" sz="2000">
                <a:solidFill>
                  <a:srgbClr val="FFFFFF"/>
                </a:solidFill>
                <a:latin typeface="Montserrat"/>
                <a:ea typeface="Montserrat"/>
                <a:cs typeface="Montserrat"/>
                <a:sym typeface="Montserrat"/>
              </a:rPr>
              <a:t> menti.com </a:t>
            </a:r>
            <a:r>
              <a:rPr lang="en" sz="2000">
                <a:solidFill>
                  <a:srgbClr val="FFFFFF"/>
                </a:solidFill>
                <a:latin typeface="Montserrat Medium"/>
                <a:ea typeface="Montserrat Medium"/>
                <a:cs typeface="Montserrat Medium"/>
                <a:sym typeface="Montserrat Medium"/>
              </a:rPr>
              <a:t>and use</a:t>
            </a:r>
            <a:r>
              <a:rPr b="1" lang="en" sz="2000">
                <a:solidFill>
                  <a:srgbClr val="FFFFFF"/>
                </a:solidFill>
                <a:latin typeface="Montserrat"/>
                <a:ea typeface="Montserrat"/>
                <a:cs typeface="Montserrat"/>
                <a:sym typeface="Montserrat"/>
              </a:rPr>
              <a:t> </a:t>
            </a:r>
            <a:endParaRPr b="1" sz="2000">
              <a:solidFill>
                <a:srgbClr val="FFFFFF"/>
              </a:solidFill>
              <a:latin typeface="Montserrat"/>
              <a:ea typeface="Montserrat"/>
              <a:cs typeface="Montserrat"/>
              <a:sym typeface="Montserrat"/>
            </a:endParaRPr>
          </a:p>
        </p:txBody>
      </p:sp>
      <p:pic>
        <p:nvPicPr>
          <p:cNvPr id="64" name="Google Shape;64;p2"/>
          <p:cNvPicPr preferRelativeResize="0"/>
          <p:nvPr/>
        </p:nvPicPr>
        <p:blipFill rotWithShape="1">
          <a:blip r:embed="rId3">
            <a:alphaModFix/>
          </a:blip>
          <a:srcRect b="0" l="0" r="0" t="0"/>
          <a:stretch/>
        </p:blipFill>
        <p:spPr>
          <a:xfrm>
            <a:off x="8226875" y="0"/>
            <a:ext cx="917125" cy="917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24e78c0de34_4_12"/>
          <p:cNvSpPr txBox="1"/>
          <p:nvPr/>
        </p:nvSpPr>
        <p:spPr>
          <a:xfrm>
            <a:off x="311700" y="264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2800"/>
              <a:buFont typeface="Arial"/>
              <a:buNone/>
            </a:pPr>
            <a:r>
              <a:rPr b="1" lang="en" sz="2800">
                <a:solidFill>
                  <a:srgbClr val="FFFFFF"/>
                </a:solidFill>
                <a:latin typeface="Montserrat"/>
                <a:ea typeface="Montserrat"/>
                <a:cs typeface="Montserrat"/>
                <a:sym typeface="Montserrat"/>
              </a:rPr>
              <a:t>Open-Source ML Libraries</a:t>
            </a:r>
            <a:endParaRPr i="0" sz="2800" u="none" cap="none" strike="noStrike">
              <a:solidFill>
                <a:srgbClr val="FFFFFF"/>
              </a:solidFill>
              <a:latin typeface="Montserrat"/>
              <a:ea typeface="Montserrat"/>
              <a:cs typeface="Montserrat"/>
              <a:sym typeface="Montserrat"/>
            </a:endParaRPr>
          </a:p>
        </p:txBody>
      </p:sp>
      <p:pic>
        <p:nvPicPr>
          <p:cNvPr id="399" name="Google Shape;399;g24e78c0de34_4_12"/>
          <p:cNvPicPr preferRelativeResize="0"/>
          <p:nvPr/>
        </p:nvPicPr>
        <p:blipFill>
          <a:blip r:embed="rId3">
            <a:alphaModFix/>
          </a:blip>
          <a:stretch>
            <a:fillRect/>
          </a:stretch>
        </p:blipFill>
        <p:spPr>
          <a:xfrm>
            <a:off x="723425" y="869200"/>
            <a:ext cx="7925126" cy="4274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g24e78c0de34_1_31"/>
          <p:cNvPicPr preferRelativeResize="0"/>
          <p:nvPr/>
        </p:nvPicPr>
        <p:blipFill>
          <a:blip r:embed="rId3">
            <a:alphaModFix/>
          </a:blip>
          <a:stretch>
            <a:fillRect/>
          </a:stretch>
        </p:blipFill>
        <p:spPr>
          <a:xfrm>
            <a:off x="190288" y="152400"/>
            <a:ext cx="8763423" cy="4838700"/>
          </a:xfrm>
          <a:prstGeom prst="rect">
            <a:avLst/>
          </a:prstGeom>
          <a:noFill/>
          <a:ln>
            <a:noFill/>
          </a:ln>
        </p:spPr>
      </p:pic>
      <p:pic>
        <p:nvPicPr>
          <p:cNvPr id="405" name="Google Shape;405;g24e78c0de34_1_31"/>
          <p:cNvPicPr preferRelativeResize="0"/>
          <p:nvPr/>
        </p:nvPicPr>
        <p:blipFill rotWithShape="1">
          <a:blip r:embed="rId4">
            <a:alphaModFix/>
          </a:blip>
          <a:srcRect b="0" l="0" r="0" t="0"/>
          <a:stretch/>
        </p:blipFill>
        <p:spPr>
          <a:xfrm>
            <a:off x="8226875" y="0"/>
            <a:ext cx="917125" cy="917150"/>
          </a:xfrm>
          <a:prstGeom prst="rect">
            <a:avLst/>
          </a:prstGeom>
          <a:noFill/>
          <a:ln>
            <a:noFill/>
          </a:ln>
        </p:spPr>
      </p:pic>
      <p:sp>
        <p:nvSpPr>
          <p:cNvPr id="406" name="Google Shape;406;g24e78c0de34_1_31"/>
          <p:cNvSpPr/>
          <p:nvPr/>
        </p:nvSpPr>
        <p:spPr>
          <a:xfrm>
            <a:off x="246975" y="1159950"/>
            <a:ext cx="1707300" cy="646200"/>
          </a:xfrm>
          <a:prstGeom prst="rect">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24e78c0de34_1_31"/>
          <p:cNvSpPr/>
          <p:nvPr/>
        </p:nvSpPr>
        <p:spPr>
          <a:xfrm>
            <a:off x="246975" y="2501950"/>
            <a:ext cx="1707300" cy="646200"/>
          </a:xfrm>
          <a:prstGeom prst="rect">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24e78c0de34_1_31"/>
          <p:cNvSpPr/>
          <p:nvPr/>
        </p:nvSpPr>
        <p:spPr>
          <a:xfrm>
            <a:off x="3607050" y="2437525"/>
            <a:ext cx="1998300" cy="762300"/>
          </a:xfrm>
          <a:prstGeom prst="rect">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4e78c0de34_1_42"/>
          <p:cNvSpPr txBox="1"/>
          <p:nvPr/>
        </p:nvSpPr>
        <p:spPr>
          <a:xfrm>
            <a:off x="383025" y="23995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Montserrat"/>
                <a:ea typeface="Montserrat"/>
                <a:cs typeface="Montserrat"/>
                <a:sym typeface="Montserrat"/>
              </a:rPr>
              <a:t>Hugging Face Demo</a:t>
            </a:r>
            <a:endParaRPr b="1" i="0" sz="2800" u="none" cap="none" strike="noStrike">
              <a:solidFill>
                <a:srgbClr val="FFFFFF"/>
              </a:solidFill>
              <a:latin typeface="Montserrat"/>
              <a:ea typeface="Montserrat"/>
              <a:cs typeface="Montserrat"/>
              <a:sym typeface="Montserrat"/>
            </a:endParaRPr>
          </a:p>
        </p:txBody>
      </p:sp>
      <p:pic>
        <p:nvPicPr>
          <p:cNvPr id="414" name="Google Shape;414;g24e78c0de34_1_42"/>
          <p:cNvPicPr preferRelativeResize="0"/>
          <p:nvPr/>
        </p:nvPicPr>
        <p:blipFill rotWithShape="1">
          <a:blip r:embed="rId3">
            <a:alphaModFix/>
          </a:blip>
          <a:srcRect b="0" l="0" r="0" t="0"/>
          <a:stretch/>
        </p:blipFill>
        <p:spPr>
          <a:xfrm>
            <a:off x="8226875" y="0"/>
            <a:ext cx="917125" cy="917150"/>
          </a:xfrm>
          <a:prstGeom prst="rect">
            <a:avLst/>
          </a:prstGeom>
          <a:noFill/>
          <a:ln>
            <a:noFill/>
          </a:ln>
        </p:spPr>
      </p:pic>
      <p:sp>
        <p:nvSpPr>
          <p:cNvPr id="415" name="Google Shape;415;g24e78c0de34_1_42"/>
          <p:cNvSpPr txBox="1"/>
          <p:nvPr/>
        </p:nvSpPr>
        <p:spPr>
          <a:xfrm>
            <a:off x="383025" y="2972225"/>
            <a:ext cx="8520600" cy="399300"/>
          </a:xfrm>
          <a:prstGeom prst="rect">
            <a:avLst/>
          </a:prstGeom>
          <a:noFill/>
          <a:ln>
            <a:noFill/>
          </a:ln>
        </p:spPr>
        <p:txBody>
          <a:bodyPr anchorCtr="0" anchor="t" bIns="91425" lIns="91425" spcFirstLastPara="1" rIns="91425" wrap="square" tIns="91425">
            <a:noAutofit/>
          </a:bodyPr>
          <a:lstStyle/>
          <a:p>
            <a:pPr indent="0" lvl="0" marL="0" marR="0" rtl="0" algn="ctr">
              <a:lnSpc>
                <a:spcPct val="80000"/>
              </a:lnSpc>
              <a:spcBef>
                <a:spcPts val="0"/>
              </a:spcBef>
              <a:spcAft>
                <a:spcPts val="0"/>
              </a:spcAft>
              <a:buClr>
                <a:srgbClr val="000000"/>
              </a:buClr>
              <a:buSzPts val="2800"/>
              <a:buFont typeface="Arial"/>
              <a:buNone/>
            </a:pPr>
            <a:r>
              <a:rPr lang="en" sz="2300">
                <a:solidFill>
                  <a:srgbClr val="FFFFFF"/>
                </a:solidFill>
                <a:latin typeface="Montserrat"/>
                <a:ea typeface="Montserrat"/>
                <a:cs typeface="Montserrat"/>
                <a:sym typeface="Montserrat"/>
              </a:rPr>
              <a:t>shorturl.at/EL238</a:t>
            </a:r>
            <a:endParaRPr b="0" i="0" sz="2300" u="none" cap="none" strike="noStrike">
              <a:solidFill>
                <a:srgbClr val="FFFFFF"/>
              </a:solidFill>
              <a:latin typeface="Montserrat"/>
              <a:ea typeface="Montserrat"/>
              <a:cs typeface="Montserrat"/>
              <a:sym typeface="Montserrat"/>
            </a:endParaRPr>
          </a:p>
        </p:txBody>
      </p:sp>
      <p:pic>
        <p:nvPicPr>
          <p:cNvPr id="416" name="Google Shape;416;g24e78c0de34_1_42"/>
          <p:cNvPicPr preferRelativeResize="0"/>
          <p:nvPr/>
        </p:nvPicPr>
        <p:blipFill>
          <a:blip r:embed="rId4">
            <a:alphaModFix/>
          </a:blip>
          <a:stretch>
            <a:fillRect/>
          </a:stretch>
        </p:blipFill>
        <p:spPr>
          <a:xfrm>
            <a:off x="3754838" y="631250"/>
            <a:ext cx="1634324" cy="16343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24f21f0c754_0_73"/>
          <p:cNvSpPr txBox="1"/>
          <p:nvPr/>
        </p:nvSpPr>
        <p:spPr>
          <a:xfrm>
            <a:off x="311700" y="3818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2800"/>
              <a:buFont typeface="Arial"/>
              <a:buNone/>
            </a:pPr>
            <a:r>
              <a:rPr b="1" lang="en" sz="2800">
                <a:solidFill>
                  <a:srgbClr val="FFFFFF"/>
                </a:solidFill>
                <a:latin typeface="Montserrat"/>
                <a:ea typeface="Montserrat"/>
                <a:cs typeface="Montserrat"/>
                <a:sym typeface="Montserrat"/>
              </a:rPr>
              <a:t>Where to go from here</a:t>
            </a:r>
            <a:endParaRPr b="1" i="0" sz="2800" u="none" cap="none" strike="noStrike">
              <a:solidFill>
                <a:srgbClr val="FFFFFF"/>
              </a:solidFill>
              <a:latin typeface="Montserrat"/>
              <a:ea typeface="Montserrat"/>
              <a:cs typeface="Montserrat"/>
              <a:sym typeface="Montserrat"/>
            </a:endParaRPr>
          </a:p>
        </p:txBody>
      </p:sp>
      <p:sp>
        <p:nvSpPr>
          <p:cNvPr id="422" name="Google Shape;422;g24f21f0c754_0_73"/>
          <p:cNvSpPr txBox="1"/>
          <p:nvPr/>
        </p:nvSpPr>
        <p:spPr>
          <a:xfrm>
            <a:off x="231900" y="1131575"/>
            <a:ext cx="8520600" cy="3701400"/>
          </a:xfrm>
          <a:prstGeom prst="rect">
            <a:avLst/>
          </a:prstGeom>
          <a:noFill/>
          <a:ln>
            <a:noFill/>
          </a:ln>
        </p:spPr>
        <p:txBody>
          <a:bodyPr anchorCtr="0" anchor="t" bIns="91425" lIns="91425" spcFirstLastPara="1" rIns="91425" wrap="square" tIns="91425">
            <a:normAutofit/>
          </a:bodyPr>
          <a:lstStyle/>
          <a:p>
            <a:pPr indent="-342900" lvl="0" marL="457200" rtl="0" algn="l">
              <a:lnSpc>
                <a:spcPct val="105000"/>
              </a:lnSpc>
              <a:spcBef>
                <a:spcPts val="0"/>
              </a:spcBef>
              <a:spcAft>
                <a:spcPts val="0"/>
              </a:spcAft>
              <a:buClr>
                <a:schemeClr val="lt1"/>
              </a:buClr>
              <a:buSzPts val="1800"/>
              <a:buFont typeface="Montserrat Medium"/>
              <a:buChar char="-"/>
            </a:pPr>
            <a:r>
              <a:rPr lang="en" sz="1800" u="sng">
                <a:solidFill>
                  <a:schemeClr val="hlink"/>
                </a:solidFill>
                <a:latin typeface="Montserrat Medium"/>
                <a:ea typeface="Montserrat Medium"/>
                <a:cs typeface="Montserrat Medium"/>
                <a:sym typeface="Montserrat Medium"/>
                <a:hlinkClick r:id="rId3"/>
              </a:rPr>
              <a:t>Self-Attention in more detail</a:t>
            </a:r>
            <a:r>
              <a:rPr lang="en" sz="1800">
                <a:solidFill>
                  <a:schemeClr val="lt1"/>
                </a:solidFill>
                <a:latin typeface="Montserrat Medium"/>
                <a:ea typeface="Montserrat Medium"/>
                <a:cs typeface="Montserrat Medium"/>
                <a:sym typeface="Montserrat Medium"/>
              </a:rPr>
              <a:t>: Mathematical overview of how attention scores are calculated</a:t>
            </a:r>
            <a:endParaRPr sz="1800">
              <a:solidFill>
                <a:schemeClr val="lt1"/>
              </a:solidFill>
              <a:latin typeface="Montserrat Medium"/>
              <a:ea typeface="Montserrat Medium"/>
              <a:cs typeface="Montserrat Medium"/>
              <a:sym typeface="Montserrat Medium"/>
            </a:endParaRPr>
          </a:p>
          <a:p>
            <a:pPr indent="0" lvl="0" marL="0" rtl="0" algn="l">
              <a:lnSpc>
                <a:spcPct val="105000"/>
              </a:lnSpc>
              <a:spcBef>
                <a:spcPts val="0"/>
              </a:spcBef>
              <a:spcAft>
                <a:spcPts val="0"/>
              </a:spcAft>
              <a:buNone/>
            </a:pPr>
            <a:r>
              <a:rPr lang="en" sz="1800">
                <a:solidFill>
                  <a:schemeClr val="lt1"/>
                </a:solidFill>
                <a:latin typeface="Montserrat Medium"/>
                <a:ea typeface="Montserrat Medium"/>
                <a:cs typeface="Montserrat Medium"/>
                <a:sym typeface="Montserrat Medium"/>
              </a:rPr>
              <a:t> </a:t>
            </a:r>
            <a:endParaRPr sz="1800">
              <a:solidFill>
                <a:schemeClr val="lt1"/>
              </a:solidFill>
              <a:latin typeface="Montserrat Medium"/>
              <a:ea typeface="Montserrat Medium"/>
              <a:cs typeface="Montserrat Medium"/>
              <a:sym typeface="Montserrat Medium"/>
            </a:endParaRPr>
          </a:p>
          <a:p>
            <a:pPr indent="-342900" lvl="0" marL="457200" rtl="0" algn="l">
              <a:lnSpc>
                <a:spcPct val="105000"/>
              </a:lnSpc>
              <a:spcBef>
                <a:spcPts val="0"/>
              </a:spcBef>
              <a:spcAft>
                <a:spcPts val="0"/>
              </a:spcAft>
              <a:buClr>
                <a:schemeClr val="lt1"/>
              </a:buClr>
              <a:buSzPts val="1800"/>
              <a:buFont typeface="Montserrat Medium"/>
              <a:buChar char="-"/>
            </a:pPr>
            <a:r>
              <a:rPr lang="en" sz="1800" u="sng">
                <a:solidFill>
                  <a:schemeClr val="hlink"/>
                </a:solidFill>
                <a:latin typeface="Montserrat Medium"/>
                <a:ea typeface="Montserrat Medium"/>
                <a:cs typeface="Montserrat Medium"/>
                <a:sym typeface="Montserrat Medium"/>
                <a:hlinkClick r:id="rId4"/>
              </a:rPr>
              <a:t>Falcon-40B Guide</a:t>
            </a:r>
            <a:r>
              <a:rPr lang="en" sz="1800">
                <a:solidFill>
                  <a:schemeClr val="lt1"/>
                </a:solidFill>
                <a:latin typeface="Montserrat Medium"/>
                <a:ea typeface="Montserrat Medium"/>
                <a:cs typeface="Montserrat Medium"/>
                <a:sym typeface="Montserrat Medium"/>
              </a:rPr>
              <a:t>: Current best performing LLM (+ open sourced)</a:t>
            </a:r>
            <a:endParaRPr sz="1800">
              <a:solidFill>
                <a:schemeClr val="lt1"/>
              </a:solidFill>
              <a:latin typeface="Montserrat Medium"/>
              <a:ea typeface="Montserrat Medium"/>
              <a:cs typeface="Montserrat Medium"/>
              <a:sym typeface="Montserrat Medium"/>
            </a:endParaRPr>
          </a:p>
          <a:p>
            <a:pPr indent="0" lvl="0" marL="0" rtl="0" algn="l">
              <a:lnSpc>
                <a:spcPct val="105000"/>
              </a:lnSpc>
              <a:spcBef>
                <a:spcPts val="0"/>
              </a:spcBef>
              <a:spcAft>
                <a:spcPts val="0"/>
              </a:spcAft>
              <a:buNone/>
            </a:pPr>
            <a:r>
              <a:rPr lang="en" sz="1800">
                <a:solidFill>
                  <a:schemeClr val="lt1"/>
                </a:solidFill>
                <a:latin typeface="Montserrat Medium"/>
                <a:ea typeface="Montserrat Medium"/>
                <a:cs typeface="Montserrat Medium"/>
                <a:sym typeface="Montserrat Medium"/>
              </a:rPr>
              <a:t> </a:t>
            </a:r>
            <a:endParaRPr sz="1800">
              <a:solidFill>
                <a:schemeClr val="lt1"/>
              </a:solidFill>
              <a:latin typeface="Montserrat Medium"/>
              <a:ea typeface="Montserrat Medium"/>
              <a:cs typeface="Montserrat Medium"/>
              <a:sym typeface="Montserrat Medium"/>
            </a:endParaRPr>
          </a:p>
          <a:p>
            <a:pPr indent="-342900" lvl="0" marL="457200" rtl="0" algn="l">
              <a:lnSpc>
                <a:spcPct val="105000"/>
              </a:lnSpc>
              <a:spcBef>
                <a:spcPts val="0"/>
              </a:spcBef>
              <a:spcAft>
                <a:spcPts val="0"/>
              </a:spcAft>
              <a:buClr>
                <a:schemeClr val="lt1"/>
              </a:buClr>
              <a:buSzPts val="1800"/>
              <a:buFont typeface="Montserrat Medium"/>
              <a:buChar char="-"/>
            </a:pPr>
            <a:r>
              <a:rPr lang="en" sz="1800" u="sng">
                <a:solidFill>
                  <a:schemeClr val="hlink"/>
                </a:solidFill>
                <a:latin typeface="Montserrat Medium"/>
                <a:ea typeface="Montserrat Medium"/>
                <a:cs typeface="Montserrat Medium"/>
                <a:sym typeface="Montserrat Medium"/>
                <a:hlinkClick r:id="rId5"/>
              </a:rPr>
              <a:t>Transformer Agents with Hugging Face</a:t>
            </a:r>
            <a:r>
              <a:rPr lang="en" sz="1800">
                <a:solidFill>
                  <a:schemeClr val="lt1"/>
                </a:solidFill>
                <a:latin typeface="Montserrat Medium"/>
                <a:ea typeface="Montserrat Medium"/>
                <a:cs typeface="Montserrat Medium"/>
                <a:sym typeface="Montserrat Medium"/>
              </a:rPr>
              <a:t>: Infinity stones for your LLM</a:t>
            </a:r>
            <a:endParaRPr sz="1800">
              <a:solidFill>
                <a:schemeClr val="lt1"/>
              </a:solidFill>
              <a:latin typeface="Montserrat Medium"/>
              <a:ea typeface="Montserrat Medium"/>
              <a:cs typeface="Montserrat Medium"/>
              <a:sym typeface="Montserrat Medium"/>
            </a:endParaRPr>
          </a:p>
          <a:p>
            <a:pPr indent="0" lvl="0" marL="0" rtl="0" algn="l">
              <a:lnSpc>
                <a:spcPct val="105000"/>
              </a:lnSpc>
              <a:spcBef>
                <a:spcPts val="0"/>
              </a:spcBef>
              <a:spcAft>
                <a:spcPts val="0"/>
              </a:spcAft>
              <a:buNone/>
            </a:pPr>
            <a:r>
              <a:rPr lang="en" sz="1800">
                <a:solidFill>
                  <a:schemeClr val="lt1"/>
                </a:solidFill>
                <a:latin typeface="Montserrat Medium"/>
                <a:ea typeface="Montserrat Medium"/>
                <a:cs typeface="Montserrat Medium"/>
                <a:sym typeface="Montserrat Medium"/>
              </a:rPr>
              <a:t> </a:t>
            </a:r>
            <a:endParaRPr sz="1800">
              <a:solidFill>
                <a:schemeClr val="lt1"/>
              </a:solidFill>
              <a:latin typeface="Montserrat Medium"/>
              <a:ea typeface="Montserrat Medium"/>
              <a:cs typeface="Montserrat Medium"/>
              <a:sym typeface="Montserrat Medium"/>
            </a:endParaRPr>
          </a:p>
          <a:p>
            <a:pPr indent="-342900" lvl="0" marL="457200" rtl="0" algn="l">
              <a:lnSpc>
                <a:spcPct val="105000"/>
              </a:lnSpc>
              <a:spcBef>
                <a:spcPts val="0"/>
              </a:spcBef>
              <a:spcAft>
                <a:spcPts val="0"/>
              </a:spcAft>
              <a:buClr>
                <a:schemeClr val="lt1"/>
              </a:buClr>
              <a:buSzPts val="1800"/>
              <a:buFont typeface="Montserrat Medium"/>
              <a:buChar char="-"/>
            </a:pPr>
            <a:r>
              <a:rPr lang="en" sz="1800" u="sng">
                <a:solidFill>
                  <a:schemeClr val="hlink"/>
                </a:solidFill>
                <a:latin typeface="Montserrat Medium"/>
                <a:ea typeface="Montserrat Medium"/>
                <a:cs typeface="Montserrat Medium"/>
                <a:sym typeface="Montserrat Medium"/>
                <a:hlinkClick r:id="rId6"/>
              </a:rPr>
              <a:t>Hugging Face Spaces</a:t>
            </a:r>
            <a:r>
              <a:rPr lang="en" sz="1800">
                <a:solidFill>
                  <a:schemeClr val="lt1"/>
                </a:solidFill>
                <a:latin typeface="Montserrat Medium"/>
                <a:ea typeface="Montserrat Medium"/>
                <a:cs typeface="Montserrat Medium"/>
                <a:sym typeface="Montserrat Medium"/>
              </a:rPr>
              <a:t>: Host interactive demos for your ML models</a:t>
            </a:r>
            <a:endParaRPr sz="1800">
              <a:solidFill>
                <a:schemeClr val="lt1"/>
              </a:solidFill>
              <a:latin typeface="Montserrat Medium"/>
              <a:ea typeface="Montserrat Medium"/>
              <a:cs typeface="Montserrat Medium"/>
              <a:sym typeface="Montserrat Medium"/>
            </a:endParaRPr>
          </a:p>
        </p:txBody>
      </p:sp>
      <p:pic>
        <p:nvPicPr>
          <p:cNvPr id="423" name="Google Shape;423;g24f21f0c754_0_73"/>
          <p:cNvPicPr preferRelativeResize="0"/>
          <p:nvPr/>
        </p:nvPicPr>
        <p:blipFill rotWithShape="1">
          <a:blip r:embed="rId7">
            <a:alphaModFix/>
          </a:blip>
          <a:srcRect b="0" l="0" r="0" t="0"/>
          <a:stretch/>
        </p:blipFill>
        <p:spPr>
          <a:xfrm>
            <a:off x="8226875" y="0"/>
            <a:ext cx="917125" cy="917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24d9a86c6aa_0_4"/>
          <p:cNvSpPr txBox="1"/>
          <p:nvPr/>
        </p:nvSpPr>
        <p:spPr>
          <a:xfrm>
            <a:off x="2025450" y="1988850"/>
            <a:ext cx="5093100" cy="11532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800"/>
              <a:buFont typeface="Arial"/>
              <a:buNone/>
            </a:pPr>
            <a:r>
              <a:rPr lang="en" sz="3300">
                <a:solidFill>
                  <a:srgbClr val="FFFFFF"/>
                </a:solidFill>
                <a:latin typeface="Montserrat"/>
                <a:ea typeface="Montserrat"/>
                <a:cs typeface="Montserrat"/>
                <a:sym typeface="Montserrat"/>
              </a:rPr>
              <a:t>Thank you for your </a:t>
            </a:r>
            <a:r>
              <a:rPr b="1" lang="en" sz="3300">
                <a:solidFill>
                  <a:srgbClr val="FFFFFF"/>
                </a:solidFill>
                <a:latin typeface="Montserrat"/>
                <a:ea typeface="Montserrat"/>
                <a:cs typeface="Montserrat"/>
                <a:sym typeface="Montserrat"/>
              </a:rPr>
              <a:t>attention</a:t>
            </a:r>
            <a:endParaRPr b="1" i="0" sz="3300" u="none" cap="none" strike="noStrike">
              <a:solidFill>
                <a:srgbClr val="FFFFFF"/>
              </a:solidFill>
              <a:latin typeface="Montserrat"/>
              <a:ea typeface="Montserrat"/>
              <a:cs typeface="Montserrat"/>
              <a:sym typeface="Montserrat"/>
            </a:endParaRPr>
          </a:p>
        </p:txBody>
      </p:sp>
      <p:pic>
        <p:nvPicPr>
          <p:cNvPr id="429" name="Google Shape;429;g24d9a86c6aa_0_4"/>
          <p:cNvPicPr preferRelativeResize="0"/>
          <p:nvPr/>
        </p:nvPicPr>
        <p:blipFill rotWithShape="1">
          <a:blip r:embed="rId3">
            <a:alphaModFix/>
          </a:blip>
          <a:srcRect b="0" l="0" r="0" t="0"/>
          <a:stretch/>
        </p:blipFill>
        <p:spPr>
          <a:xfrm>
            <a:off x="8226875" y="0"/>
            <a:ext cx="917125" cy="917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 name="Shape 68"/>
        <p:cNvGrpSpPr/>
        <p:nvPr/>
      </p:nvGrpSpPr>
      <p:grpSpPr>
        <a:xfrm>
          <a:off x="0" y="0"/>
          <a:ext cx="0" cy="0"/>
          <a:chOff x="0" y="0"/>
          <a:chExt cx="0" cy="0"/>
        </a:xfrm>
      </p:grpSpPr>
      <p:sp>
        <p:nvSpPr>
          <p:cNvPr id="69" name="Google Shape;69;p3"/>
          <p:cNvSpPr txBox="1"/>
          <p:nvPr/>
        </p:nvSpPr>
        <p:spPr>
          <a:xfrm>
            <a:off x="311700" y="43990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Montserrat"/>
                <a:ea typeface="Montserrat"/>
                <a:cs typeface="Montserrat"/>
                <a:sym typeface="Montserrat"/>
              </a:rPr>
              <a:t>Workshop Outline</a:t>
            </a:r>
            <a:endParaRPr b="1" i="0" sz="2800" u="none" cap="none" strike="noStrike">
              <a:solidFill>
                <a:srgbClr val="FFFFFF"/>
              </a:solidFill>
              <a:latin typeface="Montserrat"/>
              <a:ea typeface="Montserrat"/>
              <a:cs typeface="Montserrat"/>
              <a:sym typeface="Montserrat"/>
            </a:endParaRPr>
          </a:p>
        </p:txBody>
      </p:sp>
      <p:sp>
        <p:nvSpPr>
          <p:cNvPr id="70" name="Google Shape;70;p3"/>
          <p:cNvSpPr txBox="1"/>
          <p:nvPr/>
        </p:nvSpPr>
        <p:spPr>
          <a:xfrm>
            <a:off x="311700" y="1152475"/>
            <a:ext cx="8621400" cy="3701400"/>
          </a:xfrm>
          <a:prstGeom prst="rect">
            <a:avLst/>
          </a:prstGeom>
          <a:noFill/>
          <a:ln>
            <a:noFill/>
          </a:ln>
        </p:spPr>
        <p:txBody>
          <a:bodyPr anchorCtr="0" anchor="t" bIns="91425" lIns="91425" spcFirstLastPara="1" rIns="91425" wrap="square" tIns="91425">
            <a:normAutofit/>
          </a:bodyPr>
          <a:lstStyle/>
          <a:p>
            <a:pPr indent="-355600" lvl="0" marL="457200" marR="0" rtl="0" algn="l">
              <a:lnSpc>
                <a:spcPct val="105000"/>
              </a:lnSpc>
              <a:spcBef>
                <a:spcPts val="0"/>
              </a:spcBef>
              <a:spcAft>
                <a:spcPts val="0"/>
              </a:spcAft>
              <a:buClr>
                <a:srgbClr val="FFFFFF"/>
              </a:buClr>
              <a:buSzPts val="2000"/>
              <a:buFont typeface="Montserrat Medium"/>
              <a:buAutoNum type="arabicPeriod"/>
            </a:pPr>
            <a:r>
              <a:rPr b="0" i="0" lang="en" sz="2000" u="none" cap="none" strike="noStrike">
                <a:solidFill>
                  <a:srgbClr val="FFFFFF"/>
                </a:solidFill>
                <a:latin typeface="Montserrat Medium"/>
                <a:ea typeface="Montserrat Medium"/>
                <a:cs typeface="Montserrat Medium"/>
                <a:sym typeface="Montserrat Medium"/>
              </a:rPr>
              <a:t>Sequential Learning Background</a:t>
            </a:r>
            <a:endParaRPr b="0" i="0" sz="2000" u="none" cap="none" strike="noStrike">
              <a:solidFill>
                <a:srgbClr val="FFFFFF"/>
              </a:solidFill>
              <a:latin typeface="Montserrat Medium"/>
              <a:ea typeface="Montserrat Medium"/>
              <a:cs typeface="Montserrat Medium"/>
              <a:sym typeface="Montserrat Medium"/>
            </a:endParaRPr>
          </a:p>
          <a:p>
            <a:pPr indent="-355600" lvl="0" marL="457200" marR="0" rtl="0" algn="l">
              <a:lnSpc>
                <a:spcPct val="105000"/>
              </a:lnSpc>
              <a:spcBef>
                <a:spcPts val="0"/>
              </a:spcBef>
              <a:spcAft>
                <a:spcPts val="0"/>
              </a:spcAft>
              <a:buClr>
                <a:srgbClr val="FFFFFF"/>
              </a:buClr>
              <a:buSzPts val="2000"/>
              <a:buFont typeface="Montserrat Medium"/>
              <a:buAutoNum type="arabicPeriod"/>
            </a:pPr>
            <a:r>
              <a:rPr b="0" i="0" lang="en" sz="2000" u="none" cap="none" strike="noStrike">
                <a:solidFill>
                  <a:srgbClr val="FFFFFF"/>
                </a:solidFill>
                <a:latin typeface="Montserrat Medium"/>
                <a:ea typeface="Montserrat Medium"/>
                <a:cs typeface="Montserrat Medium"/>
                <a:sym typeface="Montserrat Medium"/>
              </a:rPr>
              <a:t>Transformers</a:t>
            </a:r>
            <a:endParaRPr b="0" i="0" sz="2000" u="none" cap="none" strike="noStrike">
              <a:solidFill>
                <a:srgbClr val="FFFFFF"/>
              </a:solidFill>
              <a:latin typeface="Montserrat Medium"/>
              <a:ea typeface="Montserrat Medium"/>
              <a:cs typeface="Montserrat Medium"/>
              <a:sym typeface="Montserrat Medium"/>
            </a:endParaRPr>
          </a:p>
          <a:p>
            <a:pPr indent="-355600" lvl="1" marL="914400" marR="0" rtl="0" algn="l">
              <a:lnSpc>
                <a:spcPct val="105000"/>
              </a:lnSpc>
              <a:spcBef>
                <a:spcPts val="0"/>
              </a:spcBef>
              <a:spcAft>
                <a:spcPts val="0"/>
              </a:spcAft>
              <a:buClr>
                <a:srgbClr val="FFFFFF"/>
              </a:buClr>
              <a:buSzPts val="2000"/>
              <a:buFont typeface="Montserrat Medium"/>
              <a:buChar char="○"/>
            </a:pPr>
            <a:r>
              <a:rPr b="0" i="0" lang="en" sz="2000" u="none" cap="none" strike="noStrike">
                <a:solidFill>
                  <a:srgbClr val="FFFFFF"/>
                </a:solidFill>
                <a:latin typeface="Montserrat Medium"/>
                <a:ea typeface="Montserrat Medium"/>
                <a:cs typeface="Montserrat Medium"/>
                <a:sym typeface="Montserrat Medium"/>
              </a:rPr>
              <a:t>Overview</a:t>
            </a:r>
            <a:endParaRPr b="0" i="0" sz="2000" u="none" cap="none" strike="noStrike">
              <a:solidFill>
                <a:srgbClr val="FFFFFF"/>
              </a:solidFill>
              <a:latin typeface="Montserrat Medium"/>
              <a:ea typeface="Montserrat Medium"/>
              <a:cs typeface="Montserrat Medium"/>
              <a:sym typeface="Montserrat Medium"/>
            </a:endParaRPr>
          </a:p>
          <a:p>
            <a:pPr indent="-355600" lvl="1" marL="914400" marR="0" rtl="0" algn="l">
              <a:lnSpc>
                <a:spcPct val="105000"/>
              </a:lnSpc>
              <a:spcBef>
                <a:spcPts val="0"/>
              </a:spcBef>
              <a:spcAft>
                <a:spcPts val="0"/>
              </a:spcAft>
              <a:buClr>
                <a:srgbClr val="FFFFFF"/>
              </a:buClr>
              <a:buSzPts val="2000"/>
              <a:buFont typeface="Montserrat Medium"/>
              <a:buChar char="○"/>
            </a:pPr>
            <a:r>
              <a:rPr b="0" i="0" lang="en" sz="2000" u="none" cap="none" strike="noStrike">
                <a:solidFill>
                  <a:srgbClr val="FFFFFF"/>
                </a:solidFill>
                <a:latin typeface="Montserrat Medium"/>
                <a:ea typeface="Montserrat Medium"/>
                <a:cs typeface="Montserrat Medium"/>
                <a:sym typeface="Montserrat Medium"/>
              </a:rPr>
              <a:t>Applications</a:t>
            </a:r>
            <a:endParaRPr b="0" i="0" sz="2000" u="none" cap="none" strike="noStrike">
              <a:solidFill>
                <a:srgbClr val="FFFFFF"/>
              </a:solidFill>
              <a:latin typeface="Montserrat Medium"/>
              <a:ea typeface="Montserrat Medium"/>
              <a:cs typeface="Montserrat Medium"/>
              <a:sym typeface="Montserrat Medium"/>
            </a:endParaRPr>
          </a:p>
          <a:p>
            <a:pPr indent="-355600" lvl="1" marL="914400" marR="0" rtl="0" algn="l">
              <a:lnSpc>
                <a:spcPct val="105000"/>
              </a:lnSpc>
              <a:spcBef>
                <a:spcPts val="0"/>
              </a:spcBef>
              <a:spcAft>
                <a:spcPts val="0"/>
              </a:spcAft>
              <a:buClr>
                <a:srgbClr val="FFFFFF"/>
              </a:buClr>
              <a:buSzPts val="2000"/>
              <a:buFont typeface="Montserrat Medium"/>
              <a:buChar char="○"/>
            </a:pPr>
            <a:r>
              <a:rPr b="0" i="0" lang="en" sz="2000" u="none" cap="none" strike="noStrike">
                <a:solidFill>
                  <a:srgbClr val="FFFFFF"/>
                </a:solidFill>
                <a:latin typeface="Montserrat Medium"/>
                <a:ea typeface="Montserrat Medium"/>
                <a:cs typeface="Montserrat Medium"/>
                <a:sym typeface="Montserrat Medium"/>
              </a:rPr>
              <a:t>Components</a:t>
            </a:r>
            <a:endParaRPr b="0" i="0" sz="2000" u="none" cap="none" strike="noStrike">
              <a:solidFill>
                <a:srgbClr val="FFFFFF"/>
              </a:solidFill>
              <a:latin typeface="Montserrat Medium"/>
              <a:ea typeface="Montserrat Medium"/>
              <a:cs typeface="Montserrat Medium"/>
              <a:sym typeface="Montserrat Medium"/>
            </a:endParaRPr>
          </a:p>
          <a:p>
            <a:pPr indent="-355600" lvl="2" marL="1371600" marR="0" rtl="0" algn="l">
              <a:lnSpc>
                <a:spcPct val="105000"/>
              </a:lnSpc>
              <a:spcBef>
                <a:spcPts val="0"/>
              </a:spcBef>
              <a:spcAft>
                <a:spcPts val="0"/>
              </a:spcAft>
              <a:buClr>
                <a:srgbClr val="FFFFFF"/>
              </a:buClr>
              <a:buSzPts val="2000"/>
              <a:buFont typeface="Montserrat Medium"/>
              <a:buChar char="■"/>
            </a:pPr>
            <a:r>
              <a:rPr b="0" i="0" lang="en" sz="2000" u="none" cap="none" strike="noStrike">
                <a:solidFill>
                  <a:srgbClr val="FFFFFF"/>
                </a:solidFill>
                <a:latin typeface="Montserrat Medium"/>
                <a:ea typeface="Montserrat Medium"/>
                <a:cs typeface="Montserrat Medium"/>
                <a:sym typeface="Montserrat Medium"/>
              </a:rPr>
              <a:t>Embeddings</a:t>
            </a:r>
            <a:endParaRPr b="0" i="0" sz="2000" u="none" cap="none" strike="noStrike">
              <a:solidFill>
                <a:srgbClr val="FFFFFF"/>
              </a:solidFill>
              <a:latin typeface="Montserrat Medium"/>
              <a:ea typeface="Montserrat Medium"/>
              <a:cs typeface="Montserrat Medium"/>
              <a:sym typeface="Montserrat Medium"/>
            </a:endParaRPr>
          </a:p>
          <a:p>
            <a:pPr indent="-355600" lvl="2" marL="1371600" marR="0" rtl="0" algn="l">
              <a:lnSpc>
                <a:spcPct val="105000"/>
              </a:lnSpc>
              <a:spcBef>
                <a:spcPts val="0"/>
              </a:spcBef>
              <a:spcAft>
                <a:spcPts val="0"/>
              </a:spcAft>
              <a:buClr>
                <a:srgbClr val="FFFFFF"/>
              </a:buClr>
              <a:buSzPts val="2000"/>
              <a:buFont typeface="Montserrat Medium"/>
              <a:buChar char="■"/>
            </a:pPr>
            <a:r>
              <a:rPr b="0" i="0" lang="en" sz="2000" u="none" cap="none" strike="noStrike">
                <a:solidFill>
                  <a:srgbClr val="FFFFFF"/>
                </a:solidFill>
                <a:latin typeface="Montserrat Medium"/>
                <a:ea typeface="Montserrat Medium"/>
                <a:cs typeface="Montserrat Medium"/>
                <a:sym typeface="Montserrat Medium"/>
              </a:rPr>
              <a:t>Encoder Block</a:t>
            </a:r>
            <a:endParaRPr b="0" i="0" sz="2000" u="none" cap="none" strike="noStrike">
              <a:solidFill>
                <a:srgbClr val="FFFFFF"/>
              </a:solidFill>
              <a:latin typeface="Montserrat Medium"/>
              <a:ea typeface="Montserrat Medium"/>
              <a:cs typeface="Montserrat Medium"/>
              <a:sym typeface="Montserrat Medium"/>
            </a:endParaRPr>
          </a:p>
          <a:p>
            <a:pPr indent="-355600" lvl="2" marL="1371600" marR="0" rtl="0" algn="l">
              <a:lnSpc>
                <a:spcPct val="105000"/>
              </a:lnSpc>
              <a:spcBef>
                <a:spcPts val="0"/>
              </a:spcBef>
              <a:spcAft>
                <a:spcPts val="0"/>
              </a:spcAft>
              <a:buClr>
                <a:srgbClr val="FFFFFF"/>
              </a:buClr>
              <a:buSzPts val="2000"/>
              <a:buFont typeface="Montserrat Medium"/>
              <a:buChar char="■"/>
            </a:pPr>
            <a:r>
              <a:rPr b="0" i="0" lang="en" sz="2000" u="none" cap="none" strike="noStrike">
                <a:solidFill>
                  <a:srgbClr val="FFFFFF"/>
                </a:solidFill>
                <a:latin typeface="Montserrat Medium"/>
                <a:ea typeface="Montserrat Medium"/>
                <a:cs typeface="Montserrat Medium"/>
                <a:sym typeface="Montserrat Medium"/>
              </a:rPr>
              <a:t>Decoder Block</a:t>
            </a:r>
            <a:endParaRPr b="0" i="0" sz="2000" u="none" cap="none" strike="noStrike">
              <a:solidFill>
                <a:srgbClr val="FFFFFF"/>
              </a:solidFill>
              <a:latin typeface="Montserrat Medium"/>
              <a:ea typeface="Montserrat Medium"/>
              <a:cs typeface="Montserrat Medium"/>
              <a:sym typeface="Montserrat Medium"/>
            </a:endParaRPr>
          </a:p>
          <a:p>
            <a:pPr indent="-355600" lvl="0" marL="457200" marR="0" rtl="0" algn="l">
              <a:lnSpc>
                <a:spcPct val="105000"/>
              </a:lnSpc>
              <a:spcBef>
                <a:spcPts val="0"/>
              </a:spcBef>
              <a:spcAft>
                <a:spcPts val="0"/>
              </a:spcAft>
              <a:buClr>
                <a:srgbClr val="FFFFFF"/>
              </a:buClr>
              <a:buSzPts val="2000"/>
              <a:buFont typeface="Montserrat Medium"/>
              <a:buAutoNum type="arabicPeriod"/>
            </a:pPr>
            <a:r>
              <a:rPr b="0" i="0" lang="en" sz="2000" u="none" cap="none" strike="noStrike">
                <a:solidFill>
                  <a:srgbClr val="FFFFFF"/>
                </a:solidFill>
                <a:latin typeface="Montserrat Medium"/>
                <a:ea typeface="Montserrat Medium"/>
                <a:cs typeface="Montserrat Medium"/>
                <a:sym typeface="Montserrat Medium"/>
              </a:rPr>
              <a:t>Implementation with </a:t>
            </a:r>
            <a:r>
              <a:rPr b="0" i="0" lang="en" sz="2000" u="none" cap="none" strike="noStrike">
                <a:solidFill>
                  <a:schemeClr val="lt1"/>
                </a:solidFill>
                <a:latin typeface="Montserrat Medium"/>
                <a:ea typeface="Montserrat Medium"/>
                <a:cs typeface="Montserrat Medium"/>
                <a:sym typeface="Montserrat Medium"/>
              </a:rPr>
              <a:t>Hugging Face </a:t>
            </a:r>
            <a:r>
              <a:rPr b="0" i="0" lang="en" sz="2100" u="none" cap="none" strike="noStrike">
                <a:solidFill>
                  <a:schemeClr val="dk1"/>
                </a:solidFill>
                <a:highlight>
                  <a:srgbClr val="121212"/>
                </a:highlight>
                <a:latin typeface="Arial"/>
                <a:ea typeface="Arial"/>
                <a:cs typeface="Arial"/>
                <a:sym typeface="Arial"/>
              </a:rPr>
              <a:t>🤗</a:t>
            </a:r>
            <a:endParaRPr b="0" i="0" sz="2000" u="none" cap="none" strike="noStrike">
              <a:solidFill>
                <a:schemeClr val="dk1"/>
              </a:solidFill>
              <a:latin typeface="Montserrat Medium"/>
              <a:ea typeface="Montserrat Medium"/>
              <a:cs typeface="Montserrat Medium"/>
              <a:sym typeface="Montserrat Medium"/>
            </a:endParaRPr>
          </a:p>
        </p:txBody>
      </p:sp>
      <p:pic>
        <p:nvPicPr>
          <p:cNvPr id="71" name="Google Shape;71;p3"/>
          <p:cNvPicPr preferRelativeResize="0"/>
          <p:nvPr/>
        </p:nvPicPr>
        <p:blipFill rotWithShape="1">
          <a:blip r:embed="rId3">
            <a:alphaModFix/>
          </a:blip>
          <a:srcRect b="0" l="0" r="0" t="0"/>
          <a:stretch/>
        </p:blipFill>
        <p:spPr>
          <a:xfrm>
            <a:off x="8226875" y="0"/>
            <a:ext cx="917125" cy="917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g24b510121b4_0_15"/>
          <p:cNvSpPr txBox="1"/>
          <p:nvPr/>
        </p:nvSpPr>
        <p:spPr>
          <a:xfrm>
            <a:off x="311700" y="4398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Montserrat"/>
                <a:ea typeface="Montserrat"/>
                <a:cs typeface="Montserrat"/>
                <a:sym typeface="Montserrat"/>
              </a:rPr>
              <a:t>Pre-Transformers Era (Motivation)</a:t>
            </a:r>
            <a:endParaRPr b="1" i="0" sz="2800" u="none" cap="none" strike="noStrike">
              <a:solidFill>
                <a:srgbClr val="FFFFFF"/>
              </a:solidFill>
              <a:latin typeface="Montserrat"/>
              <a:ea typeface="Montserrat"/>
              <a:cs typeface="Montserrat"/>
              <a:sym typeface="Montserrat"/>
            </a:endParaRPr>
          </a:p>
        </p:txBody>
      </p:sp>
      <p:sp>
        <p:nvSpPr>
          <p:cNvPr id="77" name="Google Shape;77;g24b510121b4_0_15"/>
          <p:cNvSpPr txBox="1"/>
          <p:nvPr/>
        </p:nvSpPr>
        <p:spPr>
          <a:xfrm>
            <a:off x="311700" y="1152475"/>
            <a:ext cx="4924800" cy="3701400"/>
          </a:xfrm>
          <a:prstGeom prst="rect">
            <a:avLst/>
          </a:prstGeom>
          <a:noFill/>
          <a:ln>
            <a:noFill/>
          </a:ln>
        </p:spPr>
        <p:txBody>
          <a:bodyPr anchorCtr="0" anchor="t" bIns="91425" lIns="91425" spcFirstLastPara="1" rIns="91425" wrap="square" tIns="91425">
            <a:normAutofit lnSpcReduction="10000"/>
          </a:bodyPr>
          <a:lstStyle/>
          <a:p>
            <a:pPr indent="-330200" lvl="0" marL="457200" marR="0" rtl="0" algn="l">
              <a:lnSpc>
                <a:spcPct val="115000"/>
              </a:lnSpc>
              <a:spcBef>
                <a:spcPts val="0"/>
              </a:spcBef>
              <a:spcAft>
                <a:spcPts val="0"/>
              </a:spcAft>
              <a:buClr>
                <a:schemeClr val="lt1"/>
              </a:buClr>
              <a:buSzPts val="1600"/>
              <a:buFont typeface="Montserrat Medium"/>
              <a:buChar char="-"/>
            </a:pPr>
            <a:r>
              <a:rPr lang="en" sz="1600">
                <a:solidFill>
                  <a:srgbClr val="FFFFFF"/>
                </a:solidFill>
                <a:latin typeface="Montserrat Medium"/>
                <a:ea typeface="Montserrat Medium"/>
                <a:cs typeface="Montserrat Medium"/>
                <a:sym typeface="Montserrat Medium"/>
              </a:rPr>
              <a:t>NLP: </a:t>
            </a:r>
            <a:r>
              <a:rPr lang="en" sz="1600">
                <a:solidFill>
                  <a:schemeClr val="lt1"/>
                </a:solidFill>
                <a:latin typeface="Montserrat Medium"/>
                <a:ea typeface="Montserrat Medium"/>
                <a:cs typeface="Montserrat Medium"/>
                <a:sym typeface="Montserrat Medium"/>
              </a:rPr>
              <a:t>Using ML to analyze and generate text (e.g. translation, question answering, etc.)</a:t>
            </a:r>
            <a:endParaRPr sz="1600">
              <a:solidFill>
                <a:srgbClr val="FFFFFF"/>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t/>
            </a:r>
            <a:endParaRPr sz="1600">
              <a:solidFill>
                <a:srgbClr val="FFFFFF"/>
              </a:solidFill>
              <a:latin typeface="Montserrat Medium"/>
              <a:ea typeface="Montserrat Medium"/>
              <a:cs typeface="Montserrat Medium"/>
              <a:sym typeface="Montserrat Medium"/>
            </a:endParaRPr>
          </a:p>
          <a:p>
            <a:pPr indent="-330200" lvl="0" marL="457200" marR="0" rtl="0" algn="l">
              <a:lnSpc>
                <a:spcPct val="115000"/>
              </a:lnSpc>
              <a:spcBef>
                <a:spcPts val="0"/>
              </a:spcBef>
              <a:spcAft>
                <a:spcPts val="0"/>
              </a:spcAft>
              <a:buClr>
                <a:srgbClr val="FFFFFF"/>
              </a:buClr>
              <a:buSzPts val="1600"/>
              <a:buFont typeface="Montserrat Medium"/>
              <a:buChar char="-"/>
            </a:pPr>
            <a:r>
              <a:rPr lang="en" sz="1600">
                <a:solidFill>
                  <a:srgbClr val="FFFFFF"/>
                </a:solidFill>
                <a:latin typeface="Montserrat Medium"/>
                <a:ea typeface="Montserrat Medium"/>
                <a:cs typeface="Montserrat Medium"/>
                <a:sym typeface="Montserrat Medium"/>
              </a:rPr>
              <a:t>RNNs were primarily used for NLP because they:</a:t>
            </a:r>
            <a:endParaRPr sz="1600">
              <a:solidFill>
                <a:srgbClr val="FFFFFF"/>
              </a:solidFill>
              <a:latin typeface="Montserrat Medium"/>
              <a:ea typeface="Montserrat Medium"/>
              <a:cs typeface="Montserrat Medium"/>
              <a:sym typeface="Montserrat Medium"/>
            </a:endParaRPr>
          </a:p>
          <a:p>
            <a:pPr indent="-330200" lvl="1" marL="914400" marR="0" rtl="0" algn="just">
              <a:lnSpc>
                <a:spcPct val="115000"/>
              </a:lnSpc>
              <a:spcBef>
                <a:spcPts val="0"/>
              </a:spcBef>
              <a:spcAft>
                <a:spcPts val="0"/>
              </a:spcAft>
              <a:buClr>
                <a:srgbClr val="FFFFFF"/>
              </a:buClr>
              <a:buSzPts val="1600"/>
              <a:buFont typeface="Montserrat Medium"/>
              <a:buChar char="-"/>
            </a:pPr>
            <a:r>
              <a:rPr lang="en" sz="1600">
                <a:solidFill>
                  <a:srgbClr val="FFFFFF"/>
                </a:solidFill>
                <a:latin typeface="Montserrat Medium"/>
                <a:ea typeface="Montserrat Medium"/>
                <a:cs typeface="Montserrat Medium"/>
                <a:sym typeface="Montserrat Medium"/>
              </a:rPr>
              <a:t>Can handle variable length input (e.g. sentences of different lengths)</a:t>
            </a:r>
            <a:endParaRPr sz="1600">
              <a:solidFill>
                <a:srgbClr val="FFFFFF"/>
              </a:solidFill>
              <a:latin typeface="Montserrat Medium"/>
              <a:ea typeface="Montserrat Medium"/>
              <a:cs typeface="Montserrat Medium"/>
              <a:sym typeface="Montserrat Medium"/>
            </a:endParaRPr>
          </a:p>
          <a:p>
            <a:pPr indent="-330200" lvl="1" marL="914400" marR="0" rtl="0" algn="l">
              <a:lnSpc>
                <a:spcPct val="115000"/>
              </a:lnSpc>
              <a:spcBef>
                <a:spcPts val="0"/>
              </a:spcBef>
              <a:spcAft>
                <a:spcPts val="0"/>
              </a:spcAft>
              <a:buClr>
                <a:srgbClr val="FFFFFF"/>
              </a:buClr>
              <a:buSzPts val="1600"/>
              <a:buFont typeface="Montserrat Medium"/>
              <a:buChar char="-"/>
            </a:pPr>
            <a:r>
              <a:rPr lang="en" sz="1600">
                <a:solidFill>
                  <a:srgbClr val="FFFFFF"/>
                </a:solidFill>
                <a:latin typeface="Montserrat Medium"/>
                <a:ea typeface="Montserrat Medium"/>
                <a:cs typeface="Montserrat Medium"/>
                <a:sym typeface="Montserrat Medium"/>
              </a:rPr>
              <a:t>Can capture temporal dependencies</a:t>
            </a:r>
            <a:endParaRPr sz="1600">
              <a:solidFill>
                <a:srgbClr val="FFFFFF"/>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rPr lang="en" sz="1600">
                <a:solidFill>
                  <a:srgbClr val="FFFFFF"/>
                </a:solidFill>
                <a:latin typeface="Montserrat Medium"/>
                <a:ea typeface="Montserrat Medium"/>
                <a:cs typeface="Montserrat Medium"/>
                <a:sym typeface="Montserrat Medium"/>
              </a:rPr>
              <a:t> </a:t>
            </a:r>
            <a:endParaRPr sz="1600">
              <a:solidFill>
                <a:srgbClr val="FFFFFF"/>
              </a:solidFill>
              <a:latin typeface="Montserrat Medium"/>
              <a:ea typeface="Montserrat Medium"/>
              <a:cs typeface="Montserrat Medium"/>
              <a:sym typeface="Montserrat Medium"/>
            </a:endParaRPr>
          </a:p>
          <a:p>
            <a:pPr indent="-330200" lvl="0" marL="457200" marR="0" rtl="0" algn="l">
              <a:lnSpc>
                <a:spcPct val="115000"/>
              </a:lnSpc>
              <a:spcBef>
                <a:spcPts val="0"/>
              </a:spcBef>
              <a:spcAft>
                <a:spcPts val="0"/>
              </a:spcAft>
              <a:buClr>
                <a:srgbClr val="FFFFFF"/>
              </a:buClr>
              <a:buSzPts val="1600"/>
              <a:buFont typeface="Montserrat Medium"/>
              <a:buChar char="-"/>
            </a:pPr>
            <a:r>
              <a:rPr lang="en" sz="1600">
                <a:solidFill>
                  <a:srgbClr val="FFFFFF"/>
                </a:solidFill>
                <a:latin typeface="Montserrat Medium"/>
                <a:ea typeface="Montserrat Medium"/>
                <a:cs typeface="Montserrat Medium"/>
                <a:sym typeface="Montserrat Medium"/>
              </a:rPr>
              <a:t>Major Bottlenecks:</a:t>
            </a:r>
            <a:endParaRPr sz="1600">
              <a:solidFill>
                <a:srgbClr val="FFFFFF"/>
              </a:solidFill>
              <a:latin typeface="Montserrat Medium"/>
              <a:ea typeface="Montserrat Medium"/>
              <a:cs typeface="Montserrat Medium"/>
              <a:sym typeface="Montserrat Medium"/>
            </a:endParaRPr>
          </a:p>
          <a:p>
            <a:pPr indent="-330200" lvl="1" marL="914400" marR="0" rtl="0" algn="l">
              <a:lnSpc>
                <a:spcPct val="115000"/>
              </a:lnSpc>
              <a:spcBef>
                <a:spcPts val="0"/>
              </a:spcBef>
              <a:spcAft>
                <a:spcPts val="0"/>
              </a:spcAft>
              <a:buClr>
                <a:srgbClr val="FFFFFF"/>
              </a:buClr>
              <a:buSzPts val="1600"/>
              <a:buFont typeface="Montserrat Medium"/>
              <a:buChar char="-"/>
            </a:pPr>
            <a:r>
              <a:rPr lang="en" sz="1600">
                <a:solidFill>
                  <a:srgbClr val="FFFFFF"/>
                </a:solidFill>
                <a:latin typeface="Montserrat Medium"/>
                <a:ea typeface="Montserrat Medium"/>
                <a:cs typeface="Montserrat Medium"/>
                <a:sym typeface="Montserrat Medium"/>
              </a:rPr>
              <a:t>Not parallelizable</a:t>
            </a:r>
            <a:endParaRPr sz="1600">
              <a:solidFill>
                <a:srgbClr val="FFFFFF"/>
              </a:solidFill>
              <a:latin typeface="Montserrat Medium"/>
              <a:ea typeface="Montserrat Medium"/>
              <a:cs typeface="Montserrat Medium"/>
              <a:sym typeface="Montserrat Medium"/>
            </a:endParaRPr>
          </a:p>
          <a:p>
            <a:pPr indent="-330200" lvl="1" marL="914400" marR="0" rtl="0" algn="l">
              <a:lnSpc>
                <a:spcPct val="115000"/>
              </a:lnSpc>
              <a:spcBef>
                <a:spcPts val="0"/>
              </a:spcBef>
              <a:spcAft>
                <a:spcPts val="0"/>
              </a:spcAft>
              <a:buClr>
                <a:srgbClr val="FFFFFF"/>
              </a:buClr>
              <a:buSzPts val="1600"/>
              <a:buFont typeface="Montserrat Medium"/>
              <a:buChar char="-"/>
            </a:pPr>
            <a:r>
              <a:rPr lang="en" sz="1600">
                <a:solidFill>
                  <a:srgbClr val="FFFFFF"/>
                </a:solidFill>
                <a:latin typeface="Montserrat Medium"/>
                <a:ea typeface="Montserrat Medium"/>
                <a:cs typeface="Montserrat Medium"/>
                <a:sym typeface="Montserrat Medium"/>
              </a:rPr>
              <a:t>Can’t handle long sequences</a:t>
            </a:r>
            <a:endParaRPr sz="1600">
              <a:solidFill>
                <a:srgbClr val="FFFFFF"/>
              </a:solidFill>
              <a:latin typeface="Montserrat Medium"/>
              <a:ea typeface="Montserrat Medium"/>
              <a:cs typeface="Montserrat Medium"/>
              <a:sym typeface="Montserrat Medium"/>
            </a:endParaRPr>
          </a:p>
        </p:txBody>
      </p:sp>
      <p:pic>
        <p:nvPicPr>
          <p:cNvPr id="78" name="Google Shape;78;g24b510121b4_0_15"/>
          <p:cNvPicPr preferRelativeResize="0"/>
          <p:nvPr/>
        </p:nvPicPr>
        <p:blipFill rotWithShape="1">
          <a:blip r:embed="rId3">
            <a:alphaModFix/>
          </a:blip>
          <a:srcRect b="0" l="0" r="0" t="0"/>
          <a:stretch/>
        </p:blipFill>
        <p:spPr>
          <a:xfrm>
            <a:off x="8226875" y="0"/>
            <a:ext cx="917125" cy="917150"/>
          </a:xfrm>
          <a:prstGeom prst="rect">
            <a:avLst/>
          </a:prstGeom>
          <a:noFill/>
          <a:ln>
            <a:noFill/>
          </a:ln>
        </p:spPr>
      </p:pic>
      <p:pic>
        <p:nvPicPr>
          <p:cNvPr id="79" name="Google Shape;79;g24b510121b4_0_15"/>
          <p:cNvPicPr preferRelativeResize="0"/>
          <p:nvPr/>
        </p:nvPicPr>
        <p:blipFill>
          <a:blip r:embed="rId4">
            <a:alphaModFix/>
          </a:blip>
          <a:stretch>
            <a:fillRect/>
          </a:stretch>
        </p:blipFill>
        <p:spPr>
          <a:xfrm>
            <a:off x="5236600" y="1861087"/>
            <a:ext cx="3825752" cy="1738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24b510121b4_0_21"/>
          <p:cNvSpPr txBox="1"/>
          <p:nvPr/>
        </p:nvSpPr>
        <p:spPr>
          <a:xfrm>
            <a:off x="311700" y="34445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3400" u="none" cap="none" strike="noStrike">
                <a:solidFill>
                  <a:srgbClr val="FFFFFF"/>
                </a:solidFill>
                <a:latin typeface="Montserrat"/>
                <a:ea typeface="Montserrat"/>
                <a:cs typeface="Montserrat"/>
                <a:sym typeface="Montserrat"/>
              </a:rPr>
              <a:t>Autobots Roll Out</a:t>
            </a:r>
            <a:endParaRPr b="1" i="0" sz="3400" u="none" cap="none" strike="noStrike">
              <a:solidFill>
                <a:srgbClr val="FFFFFF"/>
              </a:solidFill>
              <a:latin typeface="Montserrat"/>
              <a:ea typeface="Montserrat"/>
              <a:cs typeface="Montserrat"/>
              <a:sym typeface="Montserrat"/>
            </a:endParaRPr>
          </a:p>
        </p:txBody>
      </p:sp>
      <p:sp>
        <p:nvSpPr>
          <p:cNvPr id="85" name="Google Shape;85;g24b510121b4_0_21"/>
          <p:cNvSpPr txBox="1"/>
          <p:nvPr/>
        </p:nvSpPr>
        <p:spPr>
          <a:xfrm>
            <a:off x="311700" y="1239725"/>
            <a:ext cx="4807800" cy="3474300"/>
          </a:xfrm>
          <a:prstGeom prst="rect">
            <a:avLst/>
          </a:prstGeom>
          <a:noFill/>
          <a:ln>
            <a:noFill/>
          </a:ln>
        </p:spPr>
        <p:txBody>
          <a:bodyPr anchorCtr="0" anchor="t" bIns="91425" lIns="91425" spcFirstLastPara="1" rIns="91425" wrap="square" tIns="91425">
            <a:normAutofit/>
          </a:bodyPr>
          <a:lstStyle/>
          <a:p>
            <a:pPr indent="-323850" lvl="0" marL="457200" marR="0" rtl="0" algn="just">
              <a:lnSpc>
                <a:spcPct val="105000"/>
              </a:lnSpc>
              <a:spcBef>
                <a:spcPts val="0"/>
              </a:spcBef>
              <a:spcAft>
                <a:spcPts val="0"/>
              </a:spcAft>
              <a:buClr>
                <a:srgbClr val="FFFFFF"/>
              </a:buClr>
              <a:buSzPts val="1500"/>
              <a:buFont typeface="Montserrat Medium"/>
              <a:buChar char="-"/>
            </a:pPr>
            <a:r>
              <a:rPr lang="en" sz="1500">
                <a:solidFill>
                  <a:srgbClr val="FFFFFF"/>
                </a:solidFill>
                <a:latin typeface="Montserrat Medium"/>
                <a:ea typeface="Montserrat Medium"/>
                <a:cs typeface="Montserrat Medium"/>
                <a:sym typeface="Montserrat Medium"/>
              </a:rPr>
              <a:t>In comes Transformers, introduced in “Attention Is All You Need”</a:t>
            </a:r>
            <a:endParaRPr sz="1500">
              <a:solidFill>
                <a:srgbClr val="FFFFFF"/>
              </a:solidFill>
              <a:latin typeface="Montserrat Medium"/>
              <a:ea typeface="Montserrat Medium"/>
              <a:cs typeface="Montserrat Medium"/>
              <a:sym typeface="Montserrat Medium"/>
            </a:endParaRPr>
          </a:p>
          <a:p>
            <a:pPr indent="0" lvl="0" marL="0" marR="0" rtl="0" algn="just">
              <a:lnSpc>
                <a:spcPct val="105000"/>
              </a:lnSpc>
              <a:spcBef>
                <a:spcPts val="0"/>
              </a:spcBef>
              <a:spcAft>
                <a:spcPts val="0"/>
              </a:spcAft>
              <a:buNone/>
            </a:pPr>
            <a:r>
              <a:t/>
            </a:r>
            <a:endParaRPr sz="1500">
              <a:solidFill>
                <a:srgbClr val="FFFFFF"/>
              </a:solidFill>
              <a:latin typeface="Montserrat Medium"/>
              <a:ea typeface="Montserrat Medium"/>
              <a:cs typeface="Montserrat Medium"/>
              <a:sym typeface="Montserrat Medium"/>
            </a:endParaRPr>
          </a:p>
          <a:p>
            <a:pPr indent="-323850" lvl="0" marL="457200" marR="0" rtl="0" algn="just">
              <a:lnSpc>
                <a:spcPct val="105000"/>
              </a:lnSpc>
              <a:spcBef>
                <a:spcPts val="0"/>
              </a:spcBef>
              <a:spcAft>
                <a:spcPts val="0"/>
              </a:spcAft>
              <a:buClr>
                <a:srgbClr val="FFFFFF"/>
              </a:buClr>
              <a:buSzPts val="1500"/>
              <a:buFont typeface="Montserrat Medium"/>
              <a:buChar char="-"/>
            </a:pPr>
            <a:r>
              <a:rPr lang="en" sz="1500">
                <a:solidFill>
                  <a:srgbClr val="FFFFFF"/>
                </a:solidFill>
                <a:latin typeface="Montserrat Medium"/>
                <a:ea typeface="Montserrat Medium"/>
                <a:cs typeface="Montserrat Medium"/>
                <a:sym typeface="Montserrat Medium"/>
              </a:rPr>
              <a:t>Relies on Attention and MLPs</a:t>
            </a:r>
            <a:endParaRPr sz="1500">
              <a:solidFill>
                <a:srgbClr val="FFFFFF"/>
              </a:solidFill>
              <a:latin typeface="Montserrat Medium"/>
              <a:ea typeface="Montserrat Medium"/>
              <a:cs typeface="Montserrat Medium"/>
              <a:sym typeface="Montserrat Medium"/>
            </a:endParaRPr>
          </a:p>
          <a:p>
            <a:pPr indent="0" lvl="0" marL="0" marR="0" rtl="0" algn="just">
              <a:lnSpc>
                <a:spcPct val="105000"/>
              </a:lnSpc>
              <a:spcBef>
                <a:spcPts val="0"/>
              </a:spcBef>
              <a:spcAft>
                <a:spcPts val="0"/>
              </a:spcAft>
              <a:buNone/>
            </a:pPr>
            <a:r>
              <a:t/>
            </a:r>
            <a:endParaRPr sz="1500">
              <a:solidFill>
                <a:srgbClr val="FFFFFF"/>
              </a:solidFill>
              <a:latin typeface="Montserrat Medium"/>
              <a:ea typeface="Montserrat Medium"/>
              <a:cs typeface="Montserrat Medium"/>
              <a:sym typeface="Montserrat Medium"/>
            </a:endParaRPr>
          </a:p>
          <a:p>
            <a:pPr indent="-323850" lvl="0" marL="457200" marR="0" rtl="0" algn="just">
              <a:lnSpc>
                <a:spcPct val="105000"/>
              </a:lnSpc>
              <a:spcBef>
                <a:spcPts val="0"/>
              </a:spcBef>
              <a:spcAft>
                <a:spcPts val="0"/>
              </a:spcAft>
              <a:buClr>
                <a:srgbClr val="FFFFFF"/>
              </a:buClr>
              <a:buSzPts val="1500"/>
              <a:buFont typeface="Montserrat Medium"/>
              <a:buChar char="-"/>
            </a:pPr>
            <a:r>
              <a:rPr lang="en" sz="1500">
                <a:solidFill>
                  <a:srgbClr val="FFFFFF"/>
                </a:solidFill>
                <a:latin typeface="Montserrat Medium"/>
                <a:ea typeface="Montserrat Medium"/>
                <a:cs typeface="Montserrat Medium"/>
                <a:sym typeface="Montserrat Medium"/>
              </a:rPr>
              <a:t>Advantages:</a:t>
            </a:r>
            <a:endParaRPr sz="1500">
              <a:solidFill>
                <a:srgbClr val="FFFFFF"/>
              </a:solidFill>
              <a:latin typeface="Montserrat Medium"/>
              <a:ea typeface="Montserrat Medium"/>
              <a:cs typeface="Montserrat Medium"/>
              <a:sym typeface="Montserrat Medium"/>
            </a:endParaRPr>
          </a:p>
          <a:p>
            <a:pPr indent="-323850" lvl="1" marL="914400" marR="0" rtl="0" algn="just">
              <a:lnSpc>
                <a:spcPct val="105000"/>
              </a:lnSpc>
              <a:spcBef>
                <a:spcPts val="0"/>
              </a:spcBef>
              <a:spcAft>
                <a:spcPts val="0"/>
              </a:spcAft>
              <a:buClr>
                <a:srgbClr val="FFFFFF"/>
              </a:buClr>
              <a:buSzPts val="1500"/>
              <a:buFont typeface="Montserrat Medium"/>
              <a:buChar char="-"/>
            </a:pPr>
            <a:r>
              <a:rPr lang="en" sz="1500">
                <a:solidFill>
                  <a:srgbClr val="FFFFFF"/>
                </a:solidFill>
                <a:latin typeface="Montserrat Medium"/>
                <a:ea typeface="Montserrat Medium"/>
                <a:cs typeface="Montserrat Medium"/>
                <a:sym typeface="Montserrat Medium"/>
              </a:rPr>
              <a:t>More Parallelized </a:t>
            </a:r>
            <a:endParaRPr sz="1500">
              <a:solidFill>
                <a:srgbClr val="FFFFFF"/>
              </a:solidFill>
              <a:latin typeface="Montserrat Medium"/>
              <a:ea typeface="Montserrat Medium"/>
              <a:cs typeface="Montserrat Medium"/>
              <a:sym typeface="Montserrat Medium"/>
            </a:endParaRPr>
          </a:p>
          <a:p>
            <a:pPr indent="457200" lvl="0" marL="914400" marR="0" rtl="0" algn="just">
              <a:lnSpc>
                <a:spcPct val="105000"/>
              </a:lnSpc>
              <a:spcBef>
                <a:spcPts val="0"/>
              </a:spcBef>
              <a:spcAft>
                <a:spcPts val="0"/>
              </a:spcAft>
              <a:buNone/>
            </a:pPr>
            <a:r>
              <a:rPr lang="en" sz="1500">
                <a:solidFill>
                  <a:srgbClr val="FFFFFF"/>
                </a:solidFill>
                <a:latin typeface="Montserrat Medium"/>
                <a:ea typeface="Montserrat Medium"/>
                <a:cs typeface="Montserrat Medium"/>
                <a:sym typeface="Montserrat Medium"/>
              </a:rPr>
              <a:t>= Faster to train large models</a:t>
            </a:r>
            <a:endParaRPr sz="1500">
              <a:solidFill>
                <a:srgbClr val="FFFFFF"/>
              </a:solidFill>
              <a:latin typeface="Montserrat Medium"/>
              <a:ea typeface="Montserrat Medium"/>
              <a:cs typeface="Montserrat Medium"/>
              <a:sym typeface="Montserrat Medium"/>
            </a:endParaRPr>
          </a:p>
          <a:p>
            <a:pPr indent="457200" lvl="0" marL="1371600" marR="0" rtl="0" algn="just">
              <a:lnSpc>
                <a:spcPct val="105000"/>
              </a:lnSpc>
              <a:spcBef>
                <a:spcPts val="0"/>
              </a:spcBef>
              <a:spcAft>
                <a:spcPts val="0"/>
              </a:spcAft>
              <a:buNone/>
            </a:pPr>
            <a:r>
              <a:rPr lang="en" sz="1500">
                <a:solidFill>
                  <a:srgbClr val="FFFFFF"/>
                </a:solidFill>
                <a:latin typeface="Montserrat Medium"/>
                <a:ea typeface="Montserrat Medium"/>
                <a:cs typeface="Montserrat Medium"/>
                <a:sym typeface="Montserrat Medium"/>
              </a:rPr>
              <a:t>= Better model performance</a:t>
            </a:r>
            <a:endParaRPr sz="1500">
              <a:solidFill>
                <a:srgbClr val="FFFFFF"/>
              </a:solidFill>
              <a:latin typeface="Montserrat Medium"/>
              <a:ea typeface="Montserrat Medium"/>
              <a:cs typeface="Montserrat Medium"/>
              <a:sym typeface="Montserrat Medium"/>
            </a:endParaRPr>
          </a:p>
          <a:p>
            <a:pPr indent="0" lvl="0" marL="0" marR="0" rtl="0" algn="just">
              <a:lnSpc>
                <a:spcPct val="105000"/>
              </a:lnSpc>
              <a:spcBef>
                <a:spcPts val="0"/>
              </a:spcBef>
              <a:spcAft>
                <a:spcPts val="0"/>
              </a:spcAft>
              <a:buNone/>
            </a:pPr>
            <a:r>
              <a:t/>
            </a:r>
            <a:endParaRPr sz="1500">
              <a:solidFill>
                <a:srgbClr val="FFFFFF"/>
              </a:solidFill>
              <a:latin typeface="Montserrat Medium"/>
              <a:ea typeface="Montserrat Medium"/>
              <a:cs typeface="Montserrat Medium"/>
              <a:sym typeface="Montserrat Medium"/>
            </a:endParaRPr>
          </a:p>
          <a:p>
            <a:pPr indent="-323850" lvl="0" marL="914400" marR="0" rtl="0" algn="just">
              <a:lnSpc>
                <a:spcPct val="105000"/>
              </a:lnSpc>
              <a:spcBef>
                <a:spcPts val="0"/>
              </a:spcBef>
              <a:spcAft>
                <a:spcPts val="0"/>
              </a:spcAft>
              <a:buClr>
                <a:srgbClr val="FFFFFF"/>
              </a:buClr>
              <a:buSzPts val="1500"/>
              <a:buFont typeface="Montserrat Medium"/>
              <a:buChar char="-"/>
            </a:pPr>
            <a:r>
              <a:rPr lang="en" sz="1500">
                <a:solidFill>
                  <a:srgbClr val="FFFFFF"/>
                </a:solidFill>
                <a:latin typeface="Montserrat Medium"/>
                <a:ea typeface="Montserrat Medium"/>
                <a:cs typeface="Montserrat Medium"/>
                <a:sym typeface="Montserrat Medium"/>
              </a:rPr>
              <a:t>Capable at capturing long range dependencies through Attention</a:t>
            </a:r>
            <a:endParaRPr sz="1500">
              <a:solidFill>
                <a:srgbClr val="FFFFFF"/>
              </a:solidFill>
              <a:latin typeface="Montserrat Medium"/>
              <a:ea typeface="Montserrat Medium"/>
              <a:cs typeface="Montserrat Medium"/>
              <a:sym typeface="Montserrat Medium"/>
            </a:endParaRPr>
          </a:p>
        </p:txBody>
      </p:sp>
      <p:pic>
        <p:nvPicPr>
          <p:cNvPr id="86" name="Google Shape;86;g24b510121b4_0_21"/>
          <p:cNvPicPr preferRelativeResize="0"/>
          <p:nvPr/>
        </p:nvPicPr>
        <p:blipFill rotWithShape="1">
          <a:blip r:embed="rId3">
            <a:alphaModFix/>
          </a:blip>
          <a:srcRect b="0" l="0" r="0" t="0"/>
          <a:stretch/>
        </p:blipFill>
        <p:spPr>
          <a:xfrm>
            <a:off x="8226875" y="0"/>
            <a:ext cx="917125" cy="917150"/>
          </a:xfrm>
          <a:prstGeom prst="rect">
            <a:avLst/>
          </a:prstGeom>
          <a:noFill/>
          <a:ln>
            <a:noFill/>
          </a:ln>
        </p:spPr>
      </p:pic>
      <p:pic>
        <p:nvPicPr>
          <p:cNvPr id="87" name="Google Shape;87;g24b510121b4_0_21"/>
          <p:cNvPicPr preferRelativeResize="0"/>
          <p:nvPr/>
        </p:nvPicPr>
        <p:blipFill rotWithShape="1">
          <a:blip r:embed="rId4">
            <a:alphaModFix/>
          </a:blip>
          <a:srcRect b="10833" l="0" r="0" t="0"/>
          <a:stretch/>
        </p:blipFill>
        <p:spPr>
          <a:xfrm>
            <a:off x="5779850" y="1398325"/>
            <a:ext cx="3052449" cy="2721874"/>
          </a:xfrm>
          <a:prstGeom prst="rect">
            <a:avLst/>
          </a:prstGeom>
          <a:noFill/>
          <a:ln>
            <a:noFill/>
          </a:ln>
        </p:spPr>
      </p:pic>
      <p:pic>
        <p:nvPicPr>
          <p:cNvPr id="88" name="Google Shape;88;g24b510121b4_0_21"/>
          <p:cNvPicPr preferRelativeResize="0"/>
          <p:nvPr/>
        </p:nvPicPr>
        <p:blipFill>
          <a:blip r:embed="rId5">
            <a:alphaModFix/>
          </a:blip>
          <a:stretch>
            <a:fillRect/>
          </a:stretch>
        </p:blipFill>
        <p:spPr>
          <a:xfrm>
            <a:off x="6106873" y="917149"/>
            <a:ext cx="2465549" cy="3474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500"/>
                                        <p:tgtEl>
                                          <p:spTgt spid="87"/>
                                        </p:tgtEl>
                                        <p:attrNameLst>
                                          <p:attrName>ppt_x</p:attrName>
                                        </p:attrNameLst>
                                      </p:cBhvr>
                                      <p:tavLst>
                                        <p:tav fmla="" tm="0">
                                          <p:val>
                                            <p:strVal val="#ppt_x"/>
                                          </p:val>
                                        </p:tav>
                                        <p:tav fmla="" tm="100000">
                                          <p:val>
                                            <p:strVal val="#ppt_x+1"/>
                                          </p:val>
                                        </p:tav>
                                      </p:tavLst>
                                    </p:anim>
                                    <p:set>
                                      <p:cBhvr>
                                        <p:cTn dur="1" fill="hold">
                                          <p:stCondLst>
                                            <p:cond delay="500"/>
                                          </p:stCondLst>
                                        </p:cTn>
                                        <p:tgtEl>
                                          <p:spTgt spid="87"/>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p:tgtEl>
                                          <p:spTgt spid="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24b64e29e4d_0_29"/>
          <p:cNvSpPr txBox="1"/>
          <p:nvPr/>
        </p:nvSpPr>
        <p:spPr>
          <a:xfrm>
            <a:off x="311700" y="34445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3400" u="none" cap="none" strike="noStrike">
                <a:solidFill>
                  <a:srgbClr val="FFFFFF"/>
                </a:solidFill>
                <a:latin typeface="Montserrat"/>
                <a:ea typeface="Montserrat"/>
                <a:cs typeface="Montserrat"/>
                <a:sym typeface="Montserrat"/>
              </a:rPr>
              <a:t>Applications and Success</a:t>
            </a:r>
            <a:endParaRPr b="1" i="0" sz="3400" u="none" cap="none" strike="noStrike">
              <a:solidFill>
                <a:srgbClr val="FFFFFF"/>
              </a:solidFill>
              <a:latin typeface="Montserrat"/>
              <a:ea typeface="Montserrat"/>
              <a:cs typeface="Montserrat"/>
              <a:sym typeface="Montserrat"/>
            </a:endParaRPr>
          </a:p>
        </p:txBody>
      </p:sp>
      <p:sp>
        <p:nvSpPr>
          <p:cNvPr id="94" name="Google Shape;94;g24b64e29e4d_0_29"/>
          <p:cNvSpPr txBox="1"/>
          <p:nvPr/>
        </p:nvSpPr>
        <p:spPr>
          <a:xfrm>
            <a:off x="311700" y="1152475"/>
            <a:ext cx="4260300" cy="3701400"/>
          </a:xfrm>
          <a:prstGeom prst="rect">
            <a:avLst/>
          </a:prstGeom>
          <a:noFill/>
          <a:ln>
            <a:noFill/>
          </a:ln>
        </p:spPr>
        <p:txBody>
          <a:bodyPr anchorCtr="0" anchor="t" bIns="91425" lIns="91425" spcFirstLastPara="1" rIns="91425" wrap="square" tIns="91425">
            <a:normAutofit/>
          </a:bodyPr>
          <a:lstStyle/>
          <a:p>
            <a:pPr indent="-323850" lvl="0" marL="457200" marR="0" rtl="0" algn="just">
              <a:lnSpc>
                <a:spcPct val="105000"/>
              </a:lnSpc>
              <a:spcBef>
                <a:spcPts val="0"/>
              </a:spcBef>
              <a:spcAft>
                <a:spcPts val="0"/>
              </a:spcAft>
              <a:buClr>
                <a:srgbClr val="FFFFFF"/>
              </a:buClr>
              <a:buSzPts val="1500"/>
              <a:buFont typeface="Montserrat Medium"/>
              <a:buChar char="-"/>
            </a:pPr>
            <a:r>
              <a:rPr lang="en" sz="1500">
                <a:solidFill>
                  <a:srgbClr val="FFFFFF"/>
                </a:solidFill>
                <a:latin typeface="Montserrat Medium"/>
                <a:ea typeface="Montserrat Medium"/>
                <a:cs typeface="Montserrat Medium"/>
                <a:sym typeface="Montserrat Medium"/>
              </a:rPr>
              <a:t>First introduced to handle NLP related tasks</a:t>
            </a:r>
            <a:endParaRPr sz="1500">
              <a:solidFill>
                <a:srgbClr val="FFFFFF"/>
              </a:solidFill>
              <a:latin typeface="Montserrat Medium"/>
              <a:ea typeface="Montserrat Medium"/>
              <a:cs typeface="Montserrat Medium"/>
              <a:sym typeface="Montserrat Medium"/>
            </a:endParaRPr>
          </a:p>
          <a:p>
            <a:pPr indent="0" lvl="0" marL="0" marR="0" rtl="0" algn="just">
              <a:lnSpc>
                <a:spcPct val="105000"/>
              </a:lnSpc>
              <a:spcBef>
                <a:spcPts val="0"/>
              </a:spcBef>
              <a:spcAft>
                <a:spcPts val="0"/>
              </a:spcAft>
              <a:buNone/>
            </a:pPr>
            <a:r>
              <a:t/>
            </a:r>
            <a:endParaRPr sz="1500">
              <a:solidFill>
                <a:srgbClr val="FFFFFF"/>
              </a:solidFill>
              <a:latin typeface="Montserrat Medium"/>
              <a:ea typeface="Montserrat Medium"/>
              <a:cs typeface="Montserrat Medium"/>
              <a:sym typeface="Montserrat Medium"/>
            </a:endParaRPr>
          </a:p>
          <a:p>
            <a:pPr indent="0" lvl="0" marL="0" marR="0" rtl="0" algn="just">
              <a:lnSpc>
                <a:spcPct val="105000"/>
              </a:lnSpc>
              <a:spcBef>
                <a:spcPts val="0"/>
              </a:spcBef>
              <a:spcAft>
                <a:spcPts val="0"/>
              </a:spcAft>
              <a:buNone/>
            </a:pPr>
            <a:r>
              <a:t/>
            </a:r>
            <a:endParaRPr sz="1500">
              <a:solidFill>
                <a:srgbClr val="FFFFFF"/>
              </a:solidFill>
              <a:latin typeface="Montserrat Medium"/>
              <a:ea typeface="Montserrat Medium"/>
              <a:cs typeface="Montserrat Medium"/>
              <a:sym typeface="Montserrat Medium"/>
            </a:endParaRPr>
          </a:p>
          <a:p>
            <a:pPr indent="-323850" lvl="0" marL="457200" marR="0" rtl="0" algn="just">
              <a:lnSpc>
                <a:spcPct val="105000"/>
              </a:lnSpc>
              <a:spcBef>
                <a:spcPts val="0"/>
              </a:spcBef>
              <a:spcAft>
                <a:spcPts val="0"/>
              </a:spcAft>
              <a:buClr>
                <a:srgbClr val="FFFFFF"/>
              </a:buClr>
              <a:buSzPts val="1500"/>
              <a:buFont typeface="Montserrat Medium"/>
              <a:buChar char="-"/>
            </a:pPr>
            <a:r>
              <a:rPr lang="en" sz="1500">
                <a:solidFill>
                  <a:srgbClr val="FFFFFF"/>
                </a:solidFill>
                <a:latin typeface="Montserrat Medium"/>
                <a:ea typeface="Montserrat Medium"/>
                <a:cs typeface="Montserrat Medium"/>
                <a:sym typeface="Montserrat Medium"/>
              </a:rPr>
              <a:t>Later repurposed for others</a:t>
            </a:r>
            <a:endParaRPr sz="1500">
              <a:solidFill>
                <a:srgbClr val="FFFFFF"/>
              </a:solidFill>
              <a:latin typeface="Montserrat Medium"/>
              <a:ea typeface="Montserrat Medium"/>
              <a:cs typeface="Montserrat Medium"/>
              <a:sym typeface="Montserrat Medium"/>
            </a:endParaRPr>
          </a:p>
          <a:p>
            <a:pPr indent="-323850" lvl="1" marL="914400" marR="0" rtl="0" algn="just">
              <a:lnSpc>
                <a:spcPct val="105000"/>
              </a:lnSpc>
              <a:spcBef>
                <a:spcPts val="0"/>
              </a:spcBef>
              <a:spcAft>
                <a:spcPts val="0"/>
              </a:spcAft>
              <a:buClr>
                <a:srgbClr val="FFFFFF"/>
              </a:buClr>
              <a:buSzPts val="1500"/>
              <a:buFont typeface="Montserrat Medium"/>
              <a:buChar char="-"/>
            </a:pPr>
            <a:r>
              <a:rPr lang="en" sz="1500">
                <a:solidFill>
                  <a:srgbClr val="FFFFFF"/>
                </a:solidFill>
                <a:latin typeface="Montserrat Medium"/>
                <a:ea typeface="Montserrat Medium"/>
                <a:cs typeface="Montserrat Medium"/>
                <a:sym typeface="Montserrat Medium"/>
              </a:rPr>
              <a:t>Vision Transformers for Images</a:t>
            </a:r>
            <a:endParaRPr sz="1500">
              <a:solidFill>
                <a:srgbClr val="FFFFFF"/>
              </a:solidFill>
              <a:latin typeface="Montserrat Medium"/>
              <a:ea typeface="Montserrat Medium"/>
              <a:cs typeface="Montserrat Medium"/>
              <a:sym typeface="Montserrat Medium"/>
            </a:endParaRPr>
          </a:p>
          <a:p>
            <a:pPr indent="-323850" lvl="1" marL="914400" marR="0" rtl="0" algn="just">
              <a:lnSpc>
                <a:spcPct val="105000"/>
              </a:lnSpc>
              <a:spcBef>
                <a:spcPts val="0"/>
              </a:spcBef>
              <a:spcAft>
                <a:spcPts val="0"/>
              </a:spcAft>
              <a:buClr>
                <a:srgbClr val="FFFFFF"/>
              </a:buClr>
              <a:buSzPts val="1500"/>
              <a:buFont typeface="Montserrat Medium"/>
              <a:buChar char="-"/>
            </a:pPr>
            <a:r>
              <a:rPr lang="en" sz="1500">
                <a:solidFill>
                  <a:srgbClr val="FFFFFF"/>
                </a:solidFill>
                <a:latin typeface="Montserrat Medium"/>
                <a:ea typeface="Montserrat Medium"/>
                <a:cs typeface="Montserrat Medium"/>
                <a:sym typeface="Montserrat Medium"/>
              </a:rPr>
              <a:t>Decision Transformers for RL</a:t>
            </a:r>
            <a:endParaRPr sz="1500">
              <a:solidFill>
                <a:srgbClr val="FFFFFF"/>
              </a:solidFill>
              <a:latin typeface="Montserrat Medium"/>
              <a:ea typeface="Montserrat Medium"/>
              <a:cs typeface="Montserrat Medium"/>
              <a:sym typeface="Montserrat Medium"/>
            </a:endParaRPr>
          </a:p>
          <a:p>
            <a:pPr indent="0" lvl="0" marL="0" marR="0" rtl="0" algn="just">
              <a:lnSpc>
                <a:spcPct val="105000"/>
              </a:lnSpc>
              <a:spcBef>
                <a:spcPts val="0"/>
              </a:spcBef>
              <a:spcAft>
                <a:spcPts val="0"/>
              </a:spcAft>
              <a:buNone/>
            </a:pPr>
            <a:r>
              <a:t/>
            </a:r>
            <a:endParaRPr sz="1500">
              <a:solidFill>
                <a:srgbClr val="FFFFFF"/>
              </a:solidFill>
              <a:latin typeface="Montserrat Medium"/>
              <a:ea typeface="Montserrat Medium"/>
              <a:cs typeface="Montserrat Medium"/>
              <a:sym typeface="Montserrat Medium"/>
            </a:endParaRPr>
          </a:p>
          <a:p>
            <a:pPr indent="-323850" lvl="0" marL="457200" marR="0" rtl="0" algn="just">
              <a:lnSpc>
                <a:spcPct val="105000"/>
              </a:lnSpc>
              <a:spcBef>
                <a:spcPts val="0"/>
              </a:spcBef>
              <a:spcAft>
                <a:spcPts val="0"/>
              </a:spcAft>
              <a:buClr>
                <a:srgbClr val="FFFFFF"/>
              </a:buClr>
              <a:buSzPts val="1500"/>
              <a:buFont typeface="Montserrat Medium"/>
              <a:buChar char="-"/>
            </a:pPr>
            <a:r>
              <a:rPr lang="en" sz="1500">
                <a:solidFill>
                  <a:srgbClr val="FFFFFF"/>
                </a:solidFill>
                <a:latin typeface="Montserrat Medium"/>
                <a:ea typeface="Montserrat Medium"/>
                <a:cs typeface="Montserrat Medium"/>
                <a:sym typeface="Montserrat Medium"/>
              </a:rPr>
              <a:t>Success cases</a:t>
            </a:r>
            <a:endParaRPr sz="1500">
              <a:solidFill>
                <a:srgbClr val="FFFFFF"/>
              </a:solidFill>
              <a:latin typeface="Montserrat Medium"/>
              <a:ea typeface="Montserrat Medium"/>
              <a:cs typeface="Montserrat Medium"/>
              <a:sym typeface="Montserrat Medium"/>
            </a:endParaRPr>
          </a:p>
          <a:p>
            <a:pPr indent="-323850" lvl="1" marL="914400" marR="0" rtl="0" algn="just">
              <a:lnSpc>
                <a:spcPct val="105000"/>
              </a:lnSpc>
              <a:spcBef>
                <a:spcPts val="0"/>
              </a:spcBef>
              <a:spcAft>
                <a:spcPts val="0"/>
              </a:spcAft>
              <a:buClr>
                <a:srgbClr val="FFFFFF"/>
              </a:buClr>
              <a:buSzPts val="1500"/>
              <a:buFont typeface="Montserrat Medium"/>
              <a:buChar char="-"/>
            </a:pPr>
            <a:r>
              <a:rPr lang="en" sz="1500">
                <a:solidFill>
                  <a:srgbClr val="FFFFFF"/>
                </a:solidFill>
                <a:latin typeface="Montserrat Medium"/>
                <a:ea typeface="Montserrat Medium"/>
                <a:cs typeface="Montserrat Medium"/>
                <a:sym typeface="Montserrat Medium"/>
              </a:rPr>
              <a:t>GPT</a:t>
            </a:r>
            <a:endParaRPr sz="1500">
              <a:solidFill>
                <a:srgbClr val="FFFFFF"/>
              </a:solidFill>
              <a:latin typeface="Montserrat Medium"/>
              <a:ea typeface="Montserrat Medium"/>
              <a:cs typeface="Montserrat Medium"/>
              <a:sym typeface="Montserrat Medium"/>
            </a:endParaRPr>
          </a:p>
          <a:p>
            <a:pPr indent="-323850" lvl="1" marL="914400" marR="0" rtl="0" algn="just">
              <a:lnSpc>
                <a:spcPct val="105000"/>
              </a:lnSpc>
              <a:spcBef>
                <a:spcPts val="0"/>
              </a:spcBef>
              <a:spcAft>
                <a:spcPts val="0"/>
              </a:spcAft>
              <a:buClr>
                <a:srgbClr val="FFFFFF"/>
              </a:buClr>
              <a:buSzPts val="1500"/>
              <a:buFont typeface="Montserrat Medium"/>
              <a:buChar char="-"/>
            </a:pPr>
            <a:r>
              <a:rPr lang="en" sz="1500">
                <a:solidFill>
                  <a:srgbClr val="FFFFFF"/>
                </a:solidFill>
                <a:latin typeface="Montserrat Medium"/>
                <a:ea typeface="Montserrat Medium"/>
                <a:cs typeface="Montserrat Medium"/>
                <a:sym typeface="Montserrat Medium"/>
              </a:rPr>
              <a:t>DALL·E 1</a:t>
            </a:r>
            <a:endParaRPr sz="1500">
              <a:solidFill>
                <a:srgbClr val="FFFFFF"/>
              </a:solidFill>
              <a:latin typeface="Montserrat Medium"/>
              <a:ea typeface="Montserrat Medium"/>
              <a:cs typeface="Montserrat Medium"/>
              <a:sym typeface="Montserrat Medium"/>
            </a:endParaRPr>
          </a:p>
          <a:p>
            <a:pPr indent="-323850" lvl="1" marL="914400" rtl="0" algn="just">
              <a:lnSpc>
                <a:spcPct val="105000"/>
              </a:lnSpc>
              <a:spcBef>
                <a:spcPts val="0"/>
              </a:spcBef>
              <a:spcAft>
                <a:spcPts val="0"/>
              </a:spcAft>
              <a:buClr>
                <a:srgbClr val="FFFFFF"/>
              </a:buClr>
              <a:buSzPts val="1500"/>
              <a:buFont typeface="Montserrat Medium"/>
              <a:buChar char="-"/>
            </a:pPr>
            <a:r>
              <a:rPr lang="en" sz="1500">
                <a:solidFill>
                  <a:schemeClr val="lt1"/>
                </a:solidFill>
                <a:latin typeface="Montserrat Medium"/>
                <a:ea typeface="Montserrat Medium"/>
                <a:cs typeface="Montserrat Medium"/>
                <a:sym typeface="Montserrat Medium"/>
              </a:rPr>
              <a:t>Alpha Fold 2</a:t>
            </a:r>
            <a:endParaRPr sz="1500">
              <a:solidFill>
                <a:srgbClr val="FFFFFF"/>
              </a:solidFill>
              <a:latin typeface="Montserrat Medium"/>
              <a:ea typeface="Montserrat Medium"/>
              <a:cs typeface="Montserrat Medium"/>
              <a:sym typeface="Montserrat Medium"/>
            </a:endParaRPr>
          </a:p>
        </p:txBody>
      </p:sp>
      <p:pic>
        <p:nvPicPr>
          <p:cNvPr id="95" name="Google Shape;95;g24b64e29e4d_0_29"/>
          <p:cNvPicPr preferRelativeResize="0"/>
          <p:nvPr/>
        </p:nvPicPr>
        <p:blipFill rotWithShape="1">
          <a:blip r:embed="rId3">
            <a:alphaModFix/>
          </a:blip>
          <a:srcRect b="0" l="0" r="0" t="0"/>
          <a:stretch/>
        </p:blipFill>
        <p:spPr>
          <a:xfrm>
            <a:off x="8226875" y="0"/>
            <a:ext cx="917125" cy="917150"/>
          </a:xfrm>
          <a:prstGeom prst="rect">
            <a:avLst/>
          </a:prstGeom>
          <a:noFill/>
          <a:ln>
            <a:noFill/>
          </a:ln>
        </p:spPr>
      </p:pic>
      <p:pic>
        <p:nvPicPr>
          <p:cNvPr id="96" name="Google Shape;96;g24b64e29e4d_0_29"/>
          <p:cNvPicPr preferRelativeResize="0"/>
          <p:nvPr/>
        </p:nvPicPr>
        <p:blipFill rotWithShape="1">
          <a:blip r:embed="rId4">
            <a:alphaModFix/>
          </a:blip>
          <a:srcRect b="18519" l="25654" r="30980" t="23205"/>
          <a:stretch/>
        </p:blipFill>
        <p:spPr>
          <a:xfrm>
            <a:off x="4777625" y="2852875"/>
            <a:ext cx="1808975" cy="1900976"/>
          </a:xfrm>
          <a:prstGeom prst="rect">
            <a:avLst/>
          </a:prstGeom>
          <a:noFill/>
          <a:ln>
            <a:noFill/>
          </a:ln>
        </p:spPr>
      </p:pic>
      <p:pic>
        <p:nvPicPr>
          <p:cNvPr id="97" name="Google Shape;97;g24b64e29e4d_0_29"/>
          <p:cNvPicPr preferRelativeResize="0"/>
          <p:nvPr/>
        </p:nvPicPr>
        <p:blipFill>
          <a:blip r:embed="rId5">
            <a:alphaModFix/>
          </a:blip>
          <a:stretch>
            <a:fillRect/>
          </a:stretch>
        </p:blipFill>
        <p:spPr>
          <a:xfrm>
            <a:off x="6282975" y="1152475"/>
            <a:ext cx="1308124" cy="1308124"/>
          </a:xfrm>
          <a:prstGeom prst="rect">
            <a:avLst/>
          </a:prstGeom>
          <a:noFill/>
          <a:ln>
            <a:noFill/>
          </a:ln>
        </p:spPr>
      </p:pic>
      <p:pic>
        <p:nvPicPr>
          <p:cNvPr id="98" name="Google Shape;98;g24b64e29e4d_0_29"/>
          <p:cNvPicPr preferRelativeResize="0"/>
          <p:nvPr/>
        </p:nvPicPr>
        <p:blipFill rotWithShape="1">
          <a:blip r:embed="rId6">
            <a:alphaModFix/>
          </a:blip>
          <a:srcRect b="4545" l="3793" r="3450" t="4545"/>
          <a:stretch/>
        </p:blipFill>
        <p:spPr>
          <a:xfrm>
            <a:off x="6792225" y="2852875"/>
            <a:ext cx="2040075" cy="19009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24bcc597a01_0_0"/>
          <p:cNvSpPr txBox="1"/>
          <p:nvPr/>
        </p:nvSpPr>
        <p:spPr>
          <a:xfrm>
            <a:off x="311700" y="3444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2800"/>
              <a:buFont typeface="Arial"/>
              <a:buNone/>
            </a:pPr>
            <a:r>
              <a:rPr b="1" lang="en" sz="2800">
                <a:solidFill>
                  <a:srgbClr val="FFFFFF"/>
                </a:solidFill>
                <a:latin typeface="Montserrat"/>
                <a:ea typeface="Montserrat"/>
                <a:cs typeface="Montserrat"/>
                <a:sym typeface="Montserrat"/>
              </a:rPr>
              <a:t>Transformer Architecture</a:t>
            </a:r>
            <a:endParaRPr b="1" i="0" sz="2800" u="none" cap="none" strike="noStrike">
              <a:solidFill>
                <a:srgbClr val="FFFFFF"/>
              </a:solidFill>
              <a:latin typeface="Montserrat"/>
              <a:ea typeface="Montserrat"/>
              <a:cs typeface="Montserrat"/>
              <a:sym typeface="Montserrat"/>
            </a:endParaRPr>
          </a:p>
        </p:txBody>
      </p:sp>
      <p:pic>
        <p:nvPicPr>
          <p:cNvPr id="104" name="Google Shape;104;g24bcc597a01_0_0"/>
          <p:cNvPicPr preferRelativeResize="0"/>
          <p:nvPr/>
        </p:nvPicPr>
        <p:blipFill rotWithShape="1">
          <a:blip r:embed="rId3">
            <a:alphaModFix/>
          </a:blip>
          <a:srcRect b="0" l="0" r="0" t="0"/>
          <a:stretch/>
        </p:blipFill>
        <p:spPr>
          <a:xfrm>
            <a:off x="8226875" y="0"/>
            <a:ext cx="917125" cy="917150"/>
          </a:xfrm>
          <a:prstGeom prst="rect">
            <a:avLst/>
          </a:prstGeom>
          <a:noFill/>
          <a:ln>
            <a:noFill/>
          </a:ln>
        </p:spPr>
      </p:pic>
      <p:pic>
        <p:nvPicPr>
          <p:cNvPr id="105" name="Google Shape;105;g24bcc597a01_0_0"/>
          <p:cNvPicPr preferRelativeResize="0"/>
          <p:nvPr/>
        </p:nvPicPr>
        <p:blipFill>
          <a:blip r:embed="rId4">
            <a:alphaModFix/>
          </a:blip>
          <a:stretch>
            <a:fillRect/>
          </a:stretch>
        </p:blipFill>
        <p:spPr>
          <a:xfrm>
            <a:off x="3195925" y="1064153"/>
            <a:ext cx="2752154" cy="3878035"/>
          </a:xfrm>
          <a:prstGeom prst="rect">
            <a:avLst/>
          </a:prstGeom>
          <a:noFill/>
          <a:ln>
            <a:noFill/>
          </a:ln>
        </p:spPr>
      </p:pic>
      <p:sp>
        <p:nvSpPr>
          <p:cNvPr id="106" name="Google Shape;106;g24bcc597a01_0_0"/>
          <p:cNvSpPr/>
          <p:nvPr/>
        </p:nvSpPr>
        <p:spPr>
          <a:xfrm>
            <a:off x="3312250" y="3876475"/>
            <a:ext cx="1203300" cy="629100"/>
          </a:xfrm>
          <a:prstGeom prst="rect">
            <a:avLst/>
          </a:prstGeom>
          <a:solidFill>
            <a:srgbClr val="EE3F00">
              <a:alpha val="1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24bcc597a01_0_0"/>
          <p:cNvSpPr/>
          <p:nvPr/>
        </p:nvSpPr>
        <p:spPr>
          <a:xfrm>
            <a:off x="4600200" y="3876475"/>
            <a:ext cx="1259700" cy="629100"/>
          </a:xfrm>
          <a:prstGeom prst="rect">
            <a:avLst/>
          </a:prstGeom>
          <a:solidFill>
            <a:srgbClr val="EE3F00">
              <a:alpha val="1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24bcc597a01_0_0"/>
          <p:cNvSpPr/>
          <p:nvPr/>
        </p:nvSpPr>
        <p:spPr>
          <a:xfrm>
            <a:off x="3324650" y="2417525"/>
            <a:ext cx="1203300" cy="1458900"/>
          </a:xfrm>
          <a:prstGeom prst="rect">
            <a:avLst/>
          </a:prstGeom>
          <a:solidFill>
            <a:srgbClr val="005DEE">
              <a:alpha val="1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24bcc597a01_0_0"/>
          <p:cNvSpPr/>
          <p:nvPr/>
        </p:nvSpPr>
        <p:spPr>
          <a:xfrm>
            <a:off x="2402200" y="4078750"/>
            <a:ext cx="793800" cy="192300"/>
          </a:xfrm>
          <a:prstGeom prst="rightArrow">
            <a:avLst>
              <a:gd fmla="val 10552" name="adj1"/>
              <a:gd fmla="val 4839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24bcc597a01_0_0"/>
          <p:cNvSpPr txBox="1"/>
          <p:nvPr/>
        </p:nvSpPr>
        <p:spPr>
          <a:xfrm>
            <a:off x="908200" y="3974800"/>
            <a:ext cx="149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Embedding</a:t>
            </a:r>
            <a:endParaRPr>
              <a:solidFill>
                <a:schemeClr val="lt1"/>
              </a:solidFill>
              <a:latin typeface="Montserrat"/>
              <a:ea typeface="Montserrat"/>
              <a:cs typeface="Montserrat"/>
              <a:sym typeface="Montserrat"/>
            </a:endParaRPr>
          </a:p>
        </p:txBody>
      </p:sp>
      <p:sp>
        <p:nvSpPr>
          <p:cNvPr id="111" name="Google Shape;111;g24bcc597a01_0_0"/>
          <p:cNvSpPr/>
          <p:nvPr/>
        </p:nvSpPr>
        <p:spPr>
          <a:xfrm>
            <a:off x="2402200" y="3050825"/>
            <a:ext cx="793800" cy="192300"/>
          </a:xfrm>
          <a:prstGeom prst="rightArrow">
            <a:avLst>
              <a:gd fmla="val 10552" name="adj1"/>
              <a:gd fmla="val 4839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24bcc597a01_0_0"/>
          <p:cNvSpPr txBox="1"/>
          <p:nvPr/>
        </p:nvSpPr>
        <p:spPr>
          <a:xfrm>
            <a:off x="908200" y="2946875"/>
            <a:ext cx="149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Encoder</a:t>
            </a:r>
            <a:endParaRPr>
              <a:solidFill>
                <a:schemeClr val="lt1"/>
              </a:solidFill>
              <a:latin typeface="Montserrat"/>
              <a:ea typeface="Montserrat"/>
              <a:cs typeface="Montserrat"/>
              <a:sym typeface="Montserrat"/>
            </a:endParaRPr>
          </a:p>
        </p:txBody>
      </p:sp>
      <p:grpSp>
        <p:nvGrpSpPr>
          <p:cNvPr id="113" name="Google Shape;113;g24bcc597a01_0_0"/>
          <p:cNvGrpSpPr/>
          <p:nvPr/>
        </p:nvGrpSpPr>
        <p:grpSpPr>
          <a:xfrm>
            <a:off x="4600200" y="1144175"/>
            <a:ext cx="3678375" cy="2732100"/>
            <a:chOff x="4600200" y="1144175"/>
            <a:chExt cx="3678375" cy="2732100"/>
          </a:xfrm>
        </p:grpSpPr>
        <p:sp>
          <p:nvSpPr>
            <p:cNvPr id="114" name="Google Shape;114;g24bcc597a01_0_0"/>
            <p:cNvSpPr/>
            <p:nvPr/>
          </p:nvSpPr>
          <p:spPr>
            <a:xfrm>
              <a:off x="4600200" y="1144175"/>
              <a:ext cx="1259700" cy="2732100"/>
            </a:xfrm>
            <a:prstGeom prst="rect">
              <a:avLst/>
            </a:prstGeom>
            <a:solidFill>
              <a:srgbClr val="3CEE00">
                <a:alpha val="1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24bcc597a01_0_0"/>
            <p:cNvSpPr/>
            <p:nvPr/>
          </p:nvSpPr>
          <p:spPr>
            <a:xfrm rot="10800000">
              <a:off x="5990775" y="2475600"/>
              <a:ext cx="793800" cy="192300"/>
            </a:xfrm>
            <a:prstGeom prst="rightArrow">
              <a:avLst>
                <a:gd fmla="val 10552" name="adj1"/>
                <a:gd fmla="val 4839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24bcc597a01_0_0"/>
            <p:cNvSpPr txBox="1"/>
            <p:nvPr/>
          </p:nvSpPr>
          <p:spPr>
            <a:xfrm>
              <a:off x="6784575" y="2371650"/>
              <a:ext cx="149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Decoder</a:t>
              </a:r>
              <a:endParaRPr>
                <a:solidFill>
                  <a:schemeClr val="lt1"/>
                </a:solidFill>
                <a:latin typeface="Montserrat"/>
                <a:ea typeface="Montserrat"/>
                <a:cs typeface="Montserrat"/>
                <a:sym typeface="Montserrat"/>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24bcc597a01_0_21"/>
          <p:cNvSpPr txBox="1"/>
          <p:nvPr/>
        </p:nvSpPr>
        <p:spPr>
          <a:xfrm>
            <a:off x="311700" y="3444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2800"/>
              <a:buFont typeface="Arial"/>
              <a:buNone/>
            </a:pPr>
            <a:r>
              <a:rPr b="1" lang="en" sz="2800">
                <a:solidFill>
                  <a:srgbClr val="FFFFFF"/>
                </a:solidFill>
                <a:latin typeface="Montserrat"/>
                <a:ea typeface="Montserrat"/>
                <a:cs typeface="Montserrat"/>
                <a:sym typeface="Montserrat"/>
              </a:rPr>
              <a:t>The Encoder-Decoder Model</a:t>
            </a:r>
            <a:endParaRPr b="1" i="0" sz="2800" u="none" cap="none" strike="noStrike">
              <a:solidFill>
                <a:srgbClr val="FFFFFF"/>
              </a:solidFill>
              <a:latin typeface="Montserrat"/>
              <a:ea typeface="Montserrat"/>
              <a:cs typeface="Montserrat"/>
              <a:sym typeface="Montserrat"/>
            </a:endParaRPr>
          </a:p>
        </p:txBody>
      </p:sp>
      <p:pic>
        <p:nvPicPr>
          <p:cNvPr id="122" name="Google Shape;122;g24bcc597a01_0_21"/>
          <p:cNvPicPr preferRelativeResize="0"/>
          <p:nvPr/>
        </p:nvPicPr>
        <p:blipFill rotWithShape="1">
          <a:blip r:embed="rId3">
            <a:alphaModFix/>
          </a:blip>
          <a:srcRect b="0" l="0" r="0" t="0"/>
          <a:stretch/>
        </p:blipFill>
        <p:spPr>
          <a:xfrm>
            <a:off x="8226875" y="0"/>
            <a:ext cx="917125" cy="917150"/>
          </a:xfrm>
          <a:prstGeom prst="rect">
            <a:avLst/>
          </a:prstGeom>
          <a:noFill/>
          <a:ln>
            <a:noFill/>
          </a:ln>
        </p:spPr>
      </p:pic>
      <p:sp>
        <p:nvSpPr>
          <p:cNvPr id="123" name="Google Shape;123;g24bcc597a01_0_21"/>
          <p:cNvSpPr/>
          <p:nvPr/>
        </p:nvSpPr>
        <p:spPr>
          <a:xfrm rot="5400000">
            <a:off x="1397275" y="1645925"/>
            <a:ext cx="2711100" cy="1833300"/>
          </a:xfrm>
          <a:prstGeom prst="trapezoid">
            <a:avLst>
              <a:gd fmla="val 30952"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24bcc597a01_0_21"/>
          <p:cNvSpPr/>
          <p:nvPr/>
        </p:nvSpPr>
        <p:spPr>
          <a:xfrm>
            <a:off x="2090700" y="4029200"/>
            <a:ext cx="1458000" cy="224700"/>
          </a:xfrm>
          <a:prstGeom prst="rightArrow">
            <a:avLst>
              <a:gd fmla="val 33276"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24bcc597a01_0_21"/>
          <p:cNvSpPr/>
          <p:nvPr/>
        </p:nvSpPr>
        <p:spPr>
          <a:xfrm>
            <a:off x="5595275" y="4029200"/>
            <a:ext cx="1458000" cy="224700"/>
          </a:xfrm>
          <a:prstGeom prst="rightArrow">
            <a:avLst>
              <a:gd fmla="val 33276"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24bcc597a01_0_21"/>
          <p:cNvSpPr txBox="1"/>
          <p:nvPr/>
        </p:nvSpPr>
        <p:spPr>
          <a:xfrm>
            <a:off x="1919100" y="4253900"/>
            <a:ext cx="1801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Extract meaning from input</a:t>
            </a:r>
            <a:endParaRPr sz="1200">
              <a:solidFill>
                <a:schemeClr val="lt1"/>
              </a:solidFill>
              <a:latin typeface="Montserrat"/>
              <a:ea typeface="Montserrat"/>
              <a:cs typeface="Montserrat"/>
              <a:sym typeface="Montserrat"/>
            </a:endParaRPr>
          </a:p>
        </p:txBody>
      </p:sp>
      <p:sp>
        <p:nvSpPr>
          <p:cNvPr id="127" name="Google Shape;127;g24bcc597a01_0_21"/>
          <p:cNvSpPr txBox="1"/>
          <p:nvPr/>
        </p:nvSpPr>
        <p:spPr>
          <a:xfrm>
            <a:off x="5423675" y="4253900"/>
            <a:ext cx="1801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Use meaning to perform task and produce output</a:t>
            </a:r>
            <a:endParaRPr sz="1200">
              <a:solidFill>
                <a:schemeClr val="lt1"/>
              </a:solidFill>
              <a:latin typeface="Montserrat"/>
              <a:ea typeface="Montserrat"/>
              <a:cs typeface="Montserrat"/>
              <a:sym typeface="Montserrat"/>
            </a:endParaRPr>
          </a:p>
        </p:txBody>
      </p:sp>
      <p:sp>
        <p:nvSpPr>
          <p:cNvPr id="128" name="Google Shape;128;g24bcc597a01_0_21"/>
          <p:cNvSpPr/>
          <p:nvPr/>
        </p:nvSpPr>
        <p:spPr>
          <a:xfrm rot="-5400000">
            <a:off x="5089500" y="1645925"/>
            <a:ext cx="2711100" cy="1833300"/>
          </a:xfrm>
          <a:prstGeom prst="trapezoid">
            <a:avLst>
              <a:gd fmla="val 30952"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24bcc597a01_0_21"/>
          <p:cNvSpPr txBox="1"/>
          <p:nvPr/>
        </p:nvSpPr>
        <p:spPr>
          <a:xfrm>
            <a:off x="1664125" y="2348550"/>
            <a:ext cx="2177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Montserrat"/>
                <a:ea typeface="Montserrat"/>
                <a:cs typeface="Montserrat"/>
                <a:sym typeface="Montserrat"/>
              </a:rPr>
              <a:t>Encoder </a:t>
            </a:r>
            <a:endParaRPr b="1" sz="1700">
              <a:solidFill>
                <a:schemeClr val="lt1"/>
              </a:solidFill>
              <a:latin typeface="Montserrat"/>
              <a:ea typeface="Montserrat"/>
              <a:cs typeface="Montserrat"/>
              <a:sym typeface="Montserrat"/>
            </a:endParaRPr>
          </a:p>
        </p:txBody>
      </p:sp>
      <p:sp>
        <p:nvSpPr>
          <p:cNvPr id="130" name="Google Shape;130;g24bcc597a01_0_21"/>
          <p:cNvSpPr txBox="1"/>
          <p:nvPr/>
        </p:nvSpPr>
        <p:spPr>
          <a:xfrm>
            <a:off x="5828100" y="2339375"/>
            <a:ext cx="1233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Montserrat"/>
                <a:ea typeface="Montserrat"/>
                <a:cs typeface="Montserrat"/>
                <a:sym typeface="Montserrat"/>
              </a:rPr>
              <a:t>Decoder</a:t>
            </a:r>
            <a:endParaRPr b="1" sz="1700">
              <a:solidFill>
                <a:schemeClr val="lt1"/>
              </a:solidFill>
              <a:latin typeface="Montserrat"/>
              <a:ea typeface="Montserrat"/>
              <a:cs typeface="Montserrat"/>
              <a:sym typeface="Montserrat"/>
            </a:endParaRPr>
          </a:p>
        </p:txBody>
      </p:sp>
      <p:sp>
        <p:nvSpPr>
          <p:cNvPr id="131" name="Google Shape;131;g24bcc597a01_0_21"/>
          <p:cNvSpPr txBox="1"/>
          <p:nvPr/>
        </p:nvSpPr>
        <p:spPr>
          <a:xfrm>
            <a:off x="326025" y="1738263"/>
            <a:ext cx="12339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English</a:t>
            </a:r>
            <a:endParaRPr b="1">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The goose</a:t>
            </a:r>
            <a:r>
              <a:rPr lang="en">
                <a:solidFill>
                  <a:schemeClr val="lt1"/>
                </a:solidFill>
                <a:latin typeface="Montserrat"/>
                <a:ea typeface="Montserrat"/>
                <a:cs typeface="Montserrat"/>
                <a:sym typeface="Montserrat"/>
              </a:rPr>
              <a:t> attacked the student yesterday</a:t>
            </a:r>
            <a:endParaRPr>
              <a:solidFill>
                <a:schemeClr val="lt1"/>
              </a:solidFill>
              <a:latin typeface="Montserrat"/>
              <a:ea typeface="Montserrat"/>
              <a:cs typeface="Montserrat"/>
              <a:sym typeface="Montserrat"/>
            </a:endParaRPr>
          </a:p>
        </p:txBody>
      </p:sp>
      <p:sp>
        <p:nvSpPr>
          <p:cNvPr id="132" name="Google Shape;132;g24bcc597a01_0_21"/>
          <p:cNvSpPr txBox="1"/>
          <p:nvPr/>
        </p:nvSpPr>
        <p:spPr>
          <a:xfrm>
            <a:off x="7674225" y="1725150"/>
            <a:ext cx="1033800" cy="1308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Arabic</a:t>
            </a:r>
            <a:endParaRPr b="1">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500">
                <a:solidFill>
                  <a:schemeClr val="lt1"/>
                </a:solidFill>
                <a:latin typeface="Montserrat"/>
                <a:ea typeface="Montserrat"/>
                <a:cs typeface="Montserrat"/>
                <a:sym typeface="Montserrat"/>
              </a:rPr>
              <a:t>الأمس هاجمت الوزة الطالب</a:t>
            </a:r>
            <a:endParaRPr sz="1500">
              <a:solidFill>
                <a:schemeClr val="lt1"/>
              </a:solidFill>
              <a:latin typeface="Montserrat"/>
              <a:ea typeface="Montserrat"/>
              <a:cs typeface="Montserrat"/>
              <a:sym typeface="Montserrat"/>
            </a:endParaRPr>
          </a:p>
        </p:txBody>
      </p:sp>
      <p:sp>
        <p:nvSpPr>
          <p:cNvPr id="133" name="Google Shape;133;g24bcc597a01_0_21"/>
          <p:cNvSpPr txBox="1"/>
          <p:nvPr/>
        </p:nvSpPr>
        <p:spPr>
          <a:xfrm>
            <a:off x="426075" y="3941438"/>
            <a:ext cx="103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Input</a:t>
            </a:r>
            <a:endParaRPr>
              <a:solidFill>
                <a:schemeClr val="lt1"/>
              </a:solidFill>
              <a:latin typeface="Montserrat"/>
              <a:ea typeface="Montserrat"/>
              <a:cs typeface="Montserrat"/>
              <a:sym typeface="Montserrat"/>
            </a:endParaRPr>
          </a:p>
        </p:txBody>
      </p:sp>
      <p:sp>
        <p:nvSpPr>
          <p:cNvPr id="134" name="Google Shape;134;g24bcc597a01_0_21"/>
          <p:cNvSpPr txBox="1"/>
          <p:nvPr/>
        </p:nvSpPr>
        <p:spPr>
          <a:xfrm>
            <a:off x="7674225" y="3941438"/>
            <a:ext cx="103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Output</a:t>
            </a:r>
            <a:endParaRPr>
              <a:solidFill>
                <a:schemeClr val="lt1"/>
              </a:solidFill>
              <a:latin typeface="Montserrat"/>
              <a:ea typeface="Montserrat"/>
              <a:cs typeface="Montserrat"/>
              <a:sym typeface="Montserrat"/>
            </a:endParaRPr>
          </a:p>
        </p:txBody>
      </p:sp>
      <p:sp>
        <p:nvSpPr>
          <p:cNvPr id="135" name="Google Shape;135;g24bcc597a01_0_21"/>
          <p:cNvSpPr txBox="1"/>
          <p:nvPr/>
        </p:nvSpPr>
        <p:spPr>
          <a:xfrm>
            <a:off x="3772650" y="3876425"/>
            <a:ext cx="1703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Hidden Representation</a:t>
            </a:r>
            <a:endParaRPr sz="900">
              <a:solidFill>
                <a:schemeClr val="lt1"/>
              </a:solidFill>
              <a:latin typeface="Montserrat"/>
              <a:ea typeface="Montserrat"/>
              <a:cs typeface="Montserrat"/>
              <a:sym typeface="Montserrat"/>
            </a:endParaRPr>
          </a:p>
        </p:txBody>
      </p:sp>
      <p:grpSp>
        <p:nvGrpSpPr>
          <p:cNvPr id="136" name="Google Shape;136;g24bcc597a01_0_21"/>
          <p:cNvGrpSpPr/>
          <p:nvPr/>
        </p:nvGrpSpPr>
        <p:grpSpPr>
          <a:xfrm>
            <a:off x="3946709" y="1688188"/>
            <a:ext cx="1304467" cy="1662363"/>
            <a:chOff x="3946709" y="1688188"/>
            <a:chExt cx="1304467" cy="1662363"/>
          </a:xfrm>
        </p:grpSpPr>
        <p:pic>
          <p:nvPicPr>
            <p:cNvPr id="137" name="Google Shape;137;g24bcc597a01_0_21"/>
            <p:cNvPicPr preferRelativeResize="0"/>
            <p:nvPr/>
          </p:nvPicPr>
          <p:blipFill>
            <a:blip r:embed="rId4">
              <a:alphaModFix/>
            </a:blip>
            <a:stretch>
              <a:fillRect/>
            </a:stretch>
          </p:blipFill>
          <p:spPr>
            <a:xfrm>
              <a:off x="3946709" y="2042250"/>
              <a:ext cx="1304467" cy="1308300"/>
            </a:xfrm>
            <a:prstGeom prst="rect">
              <a:avLst/>
            </a:prstGeom>
            <a:noFill/>
            <a:ln>
              <a:noFill/>
            </a:ln>
          </p:spPr>
        </p:pic>
        <p:sp>
          <p:nvSpPr>
            <p:cNvPr id="138" name="Google Shape;138;g24bcc597a01_0_21"/>
            <p:cNvSpPr txBox="1"/>
            <p:nvPr/>
          </p:nvSpPr>
          <p:spPr>
            <a:xfrm>
              <a:off x="3981975" y="1688188"/>
              <a:ext cx="123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Yesterday…</a:t>
              </a:r>
              <a:endParaRPr>
                <a:solidFill>
                  <a:schemeClr val="lt1"/>
                </a:solidFill>
                <a:latin typeface="Montserrat"/>
                <a:ea typeface="Montserrat"/>
                <a:cs typeface="Montserrat"/>
                <a:sym typeface="Montserra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DSC Workshop Them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